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F37C4-8C83-86B3-E16B-B0649FACFD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FCE2A76-A176-561A-3F4C-9D8801AD1A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2779262-7336-66D1-573B-AC75987749E8}"/>
              </a:ext>
            </a:extLst>
          </p:cNvPr>
          <p:cNvSpPr>
            <a:spLocks noGrp="1"/>
          </p:cNvSpPr>
          <p:nvPr>
            <p:ph type="dt" sz="half" idx="10"/>
          </p:nvPr>
        </p:nvSpPr>
        <p:spPr/>
        <p:txBody>
          <a:bodyPr/>
          <a:lstStyle/>
          <a:p>
            <a:fld id="{3A1F5DC2-2715-4674-B7B9-D78C898CA5F7}" type="datetimeFigureOut">
              <a:rPr lang="en-IN" smtClean="0"/>
              <a:t>03-11-2023</a:t>
            </a:fld>
            <a:endParaRPr lang="en-IN"/>
          </a:p>
        </p:txBody>
      </p:sp>
      <p:sp>
        <p:nvSpPr>
          <p:cNvPr id="5" name="Footer Placeholder 4">
            <a:extLst>
              <a:ext uri="{FF2B5EF4-FFF2-40B4-BE49-F238E27FC236}">
                <a16:creationId xmlns:a16="http://schemas.microsoft.com/office/drawing/2014/main" id="{031BAAB9-91A5-DE12-42C7-AB770A48D1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3D8DD5-E87F-39B2-341F-18FE05BFDFF7}"/>
              </a:ext>
            </a:extLst>
          </p:cNvPr>
          <p:cNvSpPr>
            <a:spLocks noGrp="1"/>
          </p:cNvSpPr>
          <p:nvPr>
            <p:ph type="sldNum" sz="quarter" idx="12"/>
          </p:nvPr>
        </p:nvSpPr>
        <p:spPr/>
        <p:txBody>
          <a:bodyPr/>
          <a:lstStyle/>
          <a:p>
            <a:fld id="{A944D3F5-90AA-42DF-A1E4-AB6B96C61C23}" type="slidenum">
              <a:rPr lang="en-IN" smtClean="0"/>
              <a:t>‹#›</a:t>
            </a:fld>
            <a:endParaRPr lang="en-IN"/>
          </a:p>
        </p:txBody>
      </p:sp>
    </p:spTree>
    <p:extLst>
      <p:ext uri="{BB962C8B-B14F-4D97-AF65-F5344CB8AC3E}">
        <p14:creationId xmlns:p14="http://schemas.microsoft.com/office/powerpoint/2010/main" val="97309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C7E9-D7A0-9008-3836-C8F988D708F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DD3FE9-E086-8864-79C6-5128C5EF68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8919F8-1A3E-DFF5-D0A3-CC8D7DB54CCE}"/>
              </a:ext>
            </a:extLst>
          </p:cNvPr>
          <p:cNvSpPr>
            <a:spLocks noGrp="1"/>
          </p:cNvSpPr>
          <p:nvPr>
            <p:ph type="dt" sz="half" idx="10"/>
          </p:nvPr>
        </p:nvSpPr>
        <p:spPr/>
        <p:txBody>
          <a:bodyPr/>
          <a:lstStyle/>
          <a:p>
            <a:fld id="{3A1F5DC2-2715-4674-B7B9-D78C898CA5F7}" type="datetimeFigureOut">
              <a:rPr lang="en-IN" smtClean="0"/>
              <a:t>03-11-2023</a:t>
            </a:fld>
            <a:endParaRPr lang="en-IN"/>
          </a:p>
        </p:txBody>
      </p:sp>
      <p:sp>
        <p:nvSpPr>
          <p:cNvPr id="5" name="Footer Placeholder 4">
            <a:extLst>
              <a:ext uri="{FF2B5EF4-FFF2-40B4-BE49-F238E27FC236}">
                <a16:creationId xmlns:a16="http://schemas.microsoft.com/office/drawing/2014/main" id="{23962648-61AA-1427-F9FD-F9EFEAFDDC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839732-8449-BBC3-C301-D4B4B4A55C7A}"/>
              </a:ext>
            </a:extLst>
          </p:cNvPr>
          <p:cNvSpPr>
            <a:spLocks noGrp="1"/>
          </p:cNvSpPr>
          <p:nvPr>
            <p:ph type="sldNum" sz="quarter" idx="12"/>
          </p:nvPr>
        </p:nvSpPr>
        <p:spPr/>
        <p:txBody>
          <a:bodyPr/>
          <a:lstStyle/>
          <a:p>
            <a:fld id="{A944D3F5-90AA-42DF-A1E4-AB6B96C61C23}" type="slidenum">
              <a:rPr lang="en-IN" smtClean="0"/>
              <a:t>‹#›</a:t>
            </a:fld>
            <a:endParaRPr lang="en-IN"/>
          </a:p>
        </p:txBody>
      </p:sp>
    </p:spTree>
    <p:extLst>
      <p:ext uri="{BB962C8B-B14F-4D97-AF65-F5344CB8AC3E}">
        <p14:creationId xmlns:p14="http://schemas.microsoft.com/office/powerpoint/2010/main" val="802437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507D93-A614-3E1D-1E13-6BD49C4A2C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815A83-A292-082D-8545-3A225C83CA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532275-83C1-A66F-2410-622C466E9CB0}"/>
              </a:ext>
            </a:extLst>
          </p:cNvPr>
          <p:cNvSpPr>
            <a:spLocks noGrp="1"/>
          </p:cNvSpPr>
          <p:nvPr>
            <p:ph type="dt" sz="half" idx="10"/>
          </p:nvPr>
        </p:nvSpPr>
        <p:spPr/>
        <p:txBody>
          <a:bodyPr/>
          <a:lstStyle/>
          <a:p>
            <a:fld id="{3A1F5DC2-2715-4674-B7B9-D78C898CA5F7}" type="datetimeFigureOut">
              <a:rPr lang="en-IN" smtClean="0"/>
              <a:t>03-11-2023</a:t>
            </a:fld>
            <a:endParaRPr lang="en-IN"/>
          </a:p>
        </p:txBody>
      </p:sp>
      <p:sp>
        <p:nvSpPr>
          <p:cNvPr id="5" name="Footer Placeholder 4">
            <a:extLst>
              <a:ext uri="{FF2B5EF4-FFF2-40B4-BE49-F238E27FC236}">
                <a16:creationId xmlns:a16="http://schemas.microsoft.com/office/drawing/2014/main" id="{ABA3CAFF-FE4A-3775-BB7D-AC12E89EF5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0A6C16-5312-38AC-FAB4-506EC63530A6}"/>
              </a:ext>
            </a:extLst>
          </p:cNvPr>
          <p:cNvSpPr>
            <a:spLocks noGrp="1"/>
          </p:cNvSpPr>
          <p:nvPr>
            <p:ph type="sldNum" sz="quarter" idx="12"/>
          </p:nvPr>
        </p:nvSpPr>
        <p:spPr/>
        <p:txBody>
          <a:bodyPr/>
          <a:lstStyle/>
          <a:p>
            <a:fld id="{A944D3F5-90AA-42DF-A1E4-AB6B96C61C23}" type="slidenum">
              <a:rPr lang="en-IN" smtClean="0"/>
              <a:t>‹#›</a:t>
            </a:fld>
            <a:endParaRPr lang="en-IN"/>
          </a:p>
        </p:txBody>
      </p:sp>
    </p:spTree>
    <p:extLst>
      <p:ext uri="{BB962C8B-B14F-4D97-AF65-F5344CB8AC3E}">
        <p14:creationId xmlns:p14="http://schemas.microsoft.com/office/powerpoint/2010/main" val="1020815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48D7C-CFFF-C4C2-3A66-6D4ED2D2C3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B8B78A-3EC8-03A4-78B0-0CDB4E29D4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10E491-2D65-5BAE-CAF3-C947CA5EA4D9}"/>
              </a:ext>
            </a:extLst>
          </p:cNvPr>
          <p:cNvSpPr>
            <a:spLocks noGrp="1"/>
          </p:cNvSpPr>
          <p:nvPr>
            <p:ph type="dt" sz="half" idx="10"/>
          </p:nvPr>
        </p:nvSpPr>
        <p:spPr/>
        <p:txBody>
          <a:bodyPr/>
          <a:lstStyle/>
          <a:p>
            <a:fld id="{3A1F5DC2-2715-4674-B7B9-D78C898CA5F7}" type="datetimeFigureOut">
              <a:rPr lang="en-IN" smtClean="0"/>
              <a:t>03-11-2023</a:t>
            </a:fld>
            <a:endParaRPr lang="en-IN"/>
          </a:p>
        </p:txBody>
      </p:sp>
      <p:sp>
        <p:nvSpPr>
          <p:cNvPr id="5" name="Footer Placeholder 4">
            <a:extLst>
              <a:ext uri="{FF2B5EF4-FFF2-40B4-BE49-F238E27FC236}">
                <a16:creationId xmlns:a16="http://schemas.microsoft.com/office/drawing/2014/main" id="{D4E72938-0AB2-7E72-3DCC-4D767247AD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0B2D08-BB56-05E5-8537-C5710F186687}"/>
              </a:ext>
            </a:extLst>
          </p:cNvPr>
          <p:cNvSpPr>
            <a:spLocks noGrp="1"/>
          </p:cNvSpPr>
          <p:nvPr>
            <p:ph type="sldNum" sz="quarter" idx="12"/>
          </p:nvPr>
        </p:nvSpPr>
        <p:spPr/>
        <p:txBody>
          <a:bodyPr/>
          <a:lstStyle/>
          <a:p>
            <a:fld id="{A944D3F5-90AA-42DF-A1E4-AB6B96C61C23}" type="slidenum">
              <a:rPr lang="en-IN" smtClean="0"/>
              <a:t>‹#›</a:t>
            </a:fld>
            <a:endParaRPr lang="en-IN"/>
          </a:p>
        </p:txBody>
      </p:sp>
    </p:spTree>
    <p:extLst>
      <p:ext uri="{BB962C8B-B14F-4D97-AF65-F5344CB8AC3E}">
        <p14:creationId xmlns:p14="http://schemas.microsoft.com/office/powerpoint/2010/main" val="2936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FD7A0-AE8A-9BFF-7DA8-38F885DEA3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0995743-D7FC-D923-0477-3EFD100E0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D0CA8B-1413-C10B-4C60-D7E37BA04679}"/>
              </a:ext>
            </a:extLst>
          </p:cNvPr>
          <p:cNvSpPr>
            <a:spLocks noGrp="1"/>
          </p:cNvSpPr>
          <p:nvPr>
            <p:ph type="dt" sz="half" idx="10"/>
          </p:nvPr>
        </p:nvSpPr>
        <p:spPr/>
        <p:txBody>
          <a:bodyPr/>
          <a:lstStyle/>
          <a:p>
            <a:fld id="{3A1F5DC2-2715-4674-B7B9-D78C898CA5F7}" type="datetimeFigureOut">
              <a:rPr lang="en-IN" smtClean="0"/>
              <a:t>03-11-2023</a:t>
            </a:fld>
            <a:endParaRPr lang="en-IN"/>
          </a:p>
        </p:txBody>
      </p:sp>
      <p:sp>
        <p:nvSpPr>
          <p:cNvPr id="5" name="Footer Placeholder 4">
            <a:extLst>
              <a:ext uri="{FF2B5EF4-FFF2-40B4-BE49-F238E27FC236}">
                <a16:creationId xmlns:a16="http://schemas.microsoft.com/office/drawing/2014/main" id="{8FE6C8BA-9491-7BBE-5C76-A3F2AFD0B0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88B29E-D35B-2CCA-9B11-E40339F34D11}"/>
              </a:ext>
            </a:extLst>
          </p:cNvPr>
          <p:cNvSpPr>
            <a:spLocks noGrp="1"/>
          </p:cNvSpPr>
          <p:nvPr>
            <p:ph type="sldNum" sz="quarter" idx="12"/>
          </p:nvPr>
        </p:nvSpPr>
        <p:spPr/>
        <p:txBody>
          <a:bodyPr/>
          <a:lstStyle/>
          <a:p>
            <a:fld id="{A944D3F5-90AA-42DF-A1E4-AB6B96C61C23}" type="slidenum">
              <a:rPr lang="en-IN" smtClean="0"/>
              <a:t>‹#›</a:t>
            </a:fld>
            <a:endParaRPr lang="en-IN"/>
          </a:p>
        </p:txBody>
      </p:sp>
    </p:spTree>
    <p:extLst>
      <p:ext uri="{BB962C8B-B14F-4D97-AF65-F5344CB8AC3E}">
        <p14:creationId xmlns:p14="http://schemas.microsoft.com/office/powerpoint/2010/main" val="1261095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9557-DAD3-899F-D947-7E38D7A72B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94C2DC-8B3C-66B2-F81E-78FDBD7F3E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3A79916-B034-C970-9CF7-75F891AFC3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65F670-A9CD-0B05-9471-B6BB54AA1C74}"/>
              </a:ext>
            </a:extLst>
          </p:cNvPr>
          <p:cNvSpPr>
            <a:spLocks noGrp="1"/>
          </p:cNvSpPr>
          <p:nvPr>
            <p:ph type="dt" sz="half" idx="10"/>
          </p:nvPr>
        </p:nvSpPr>
        <p:spPr/>
        <p:txBody>
          <a:bodyPr/>
          <a:lstStyle/>
          <a:p>
            <a:fld id="{3A1F5DC2-2715-4674-B7B9-D78C898CA5F7}" type="datetimeFigureOut">
              <a:rPr lang="en-IN" smtClean="0"/>
              <a:t>03-11-2023</a:t>
            </a:fld>
            <a:endParaRPr lang="en-IN"/>
          </a:p>
        </p:txBody>
      </p:sp>
      <p:sp>
        <p:nvSpPr>
          <p:cNvPr id="6" name="Footer Placeholder 5">
            <a:extLst>
              <a:ext uri="{FF2B5EF4-FFF2-40B4-BE49-F238E27FC236}">
                <a16:creationId xmlns:a16="http://schemas.microsoft.com/office/drawing/2014/main" id="{8BC5DE25-F680-321E-E809-4537C0EBC7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44B2D5-8706-D453-6EA4-A0319702BB5A}"/>
              </a:ext>
            </a:extLst>
          </p:cNvPr>
          <p:cNvSpPr>
            <a:spLocks noGrp="1"/>
          </p:cNvSpPr>
          <p:nvPr>
            <p:ph type="sldNum" sz="quarter" idx="12"/>
          </p:nvPr>
        </p:nvSpPr>
        <p:spPr/>
        <p:txBody>
          <a:bodyPr/>
          <a:lstStyle/>
          <a:p>
            <a:fld id="{A944D3F5-90AA-42DF-A1E4-AB6B96C61C23}" type="slidenum">
              <a:rPr lang="en-IN" smtClean="0"/>
              <a:t>‹#›</a:t>
            </a:fld>
            <a:endParaRPr lang="en-IN"/>
          </a:p>
        </p:txBody>
      </p:sp>
    </p:spTree>
    <p:extLst>
      <p:ext uri="{BB962C8B-B14F-4D97-AF65-F5344CB8AC3E}">
        <p14:creationId xmlns:p14="http://schemas.microsoft.com/office/powerpoint/2010/main" val="1552784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ABDAA-547E-02EB-E891-5D2E8C604F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02A757-2DB7-3F71-2BF7-D3A7E29E5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35B313-2BD4-A1D4-BE5E-2FA9F703E2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B93928-7963-FFC2-027F-15AB2DBE51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35105D-177E-37AB-F3E1-6248105948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931186-6DD6-B41C-EEED-C43112BB81AE}"/>
              </a:ext>
            </a:extLst>
          </p:cNvPr>
          <p:cNvSpPr>
            <a:spLocks noGrp="1"/>
          </p:cNvSpPr>
          <p:nvPr>
            <p:ph type="dt" sz="half" idx="10"/>
          </p:nvPr>
        </p:nvSpPr>
        <p:spPr/>
        <p:txBody>
          <a:bodyPr/>
          <a:lstStyle/>
          <a:p>
            <a:fld id="{3A1F5DC2-2715-4674-B7B9-D78C898CA5F7}" type="datetimeFigureOut">
              <a:rPr lang="en-IN" smtClean="0"/>
              <a:t>03-11-2023</a:t>
            </a:fld>
            <a:endParaRPr lang="en-IN"/>
          </a:p>
        </p:txBody>
      </p:sp>
      <p:sp>
        <p:nvSpPr>
          <p:cNvPr id="8" name="Footer Placeholder 7">
            <a:extLst>
              <a:ext uri="{FF2B5EF4-FFF2-40B4-BE49-F238E27FC236}">
                <a16:creationId xmlns:a16="http://schemas.microsoft.com/office/drawing/2014/main" id="{ADF98D98-E97F-00D1-6456-44812F2F055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34BC18-BD5D-547A-0AD5-AE05B3D93088}"/>
              </a:ext>
            </a:extLst>
          </p:cNvPr>
          <p:cNvSpPr>
            <a:spLocks noGrp="1"/>
          </p:cNvSpPr>
          <p:nvPr>
            <p:ph type="sldNum" sz="quarter" idx="12"/>
          </p:nvPr>
        </p:nvSpPr>
        <p:spPr/>
        <p:txBody>
          <a:bodyPr/>
          <a:lstStyle/>
          <a:p>
            <a:fld id="{A944D3F5-90AA-42DF-A1E4-AB6B96C61C23}" type="slidenum">
              <a:rPr lang="en-IN" smtClean="0"/>
              <a:t>‹#›</a:t>
            </a:fld>
            <a:endParaRPr lang="en-IN"/>
          </a:p>
        </p:txBody>
      </p:sp>
    </p:spTree>
    <p:extLst>
      <p:ext uri="{BB962C8B-B14F-4D97-AF65-F5344CB8AC3E}">
        <p14:creationId xmlns:p14="http://schemas.microsoft.com/office/powerpoint/2010/main" val="2441933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5E2F4-8DEB-75D1-FD98-ED133D0E15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CC4CDA-5468-E04B-129B-0E1E6E59190A}"/>
              </a:ext>
            </a:extLst>
          </p:cNvPr>
          <p:cNvSpPr>
            <a:spLocks noGrp="1"/>
          </p:cNvSpPr>
          <p:nvPr>
            <p:ph type="dt" sz="half" idx="10"/>
          </p:nvPr>
        </p:nvSpPr>
        <p:spPr/>
        <p:txBody>
          <a:bodyPr/>
          <a:lstStyle/>
          <a:p>
            <a:fld id="{3A1F5DC2-2715-4674-B7B9-D78C898CA5F7}" type="datetimeFigureOut">
              <a:rPr lang="en-IN" smtClean="0"/>
              <a:t>03-11-2023</a:t>
            </a:fld>
            <a:endParaRPr lang="en-IN"/>
          </a:p>
        </p:txBody>
      </p:sp>
      <p:sp>
        <p:nvSpPr>
          <p:cNvPr id="4" name="Footer Placeholder 3">
            <a:extLst>
              <a:ext uri="{FF2B5EF4-FFF2-40B4-BE49-F238E27FC236}">
                <a16:creationId xmlns:a16="http://schemas.microsoft.com/office/drawing/2014/main" id="{ECE138AA-B7D3-F693-42A6-7930C613BD2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836626-A64E-ECEA-6AA4-B4E82BE862C6}"/>
              </a:ext>
            </a:extLst>
          </p:cNvPr>
          <p:cNvSpPr>
            <a:spLocks noGrp="1"/>
          </p:cNvSpPr>
          <p:nvPr>
            <p:ph type="sldNum" sz="quarter" idx="12"/>
          </p:nvPr>
        </p:nvSpPr>
        <p:spPr/>
        <p:txBody>
          <a:bodyPr/>
          <a:lstStyle/>
          <a:p>
            <a:fld id="{A944D3F5-90AA-42DF-A1E4-AB6B96C61C23}" type="slidenum">
              <a:rPr lang="en-IN" smtClean="0"/>
              <a:t>‹#›</a:t>
            </a:fld>
            <a:endParaRPr lang="en-IN"/>
          </a:p>
        </p:txBody>
      </p:sp>
    </p:spTree>
    <p:extLst>
      <p:ext uri="{BB962C8B-B14F-4D97-AF65-F5344CB8AC3E}">
        <p14:creationId xmlns:p14="http://schemas.microsoft.com/office/powerpoint/2010/main" val="98776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7620FF-D886-B189-125A-E536D25669F1}"/>
              </a:ext>
            </a:extLst>
          </p:cNvPr>
          <p:cNvSpPr>
            <a:spLocks noGrp="1"/>
          </p:cNvSpPr>
          <p:nvPr>
            <p:ph type="dt" sz="half" idx="10"/>
          </p:nvPr>
        </p:nvSpPr>
        <p:spPr/>
        <p:txBody>
          <a:bodyPr/>
          <a:lstStyle/>
          <a:p>
            <a:fld id="{3A1F5DC2-2715-4674-B7B9-D78C898CA5F7}" type="datetimeFigureOut">
              <a:rPr lang="en-IN" smtClean="0"/>
              <a:t>03-11-2023</a:t>
            </a:fld>
            <a:endParaRPr lang="en-IN"/>
          </a:p>
        </p:txBody>
      </p:sp>
      <p:sp>
        <p:nvSpPr>
          <p:cNvPr id="3" name="Footer Placeholder 2">
            <a:extLst>
              <a:ext uri="{FF2B5EF4-FFF2-40B4-BE49-F238E27FC236}">
                <a16:creationId xmlns:a16="http://schemas.microsoft.com/office/drawing/2014/main" id="{0A227ACD-2205-8053-07D2-B7EACD36C2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CF6CF0-E869-2BC5-FE23-64EAC5144E51}"/>
              </a:ext>
            </a:extLst>
          </p:cNvPr>
          <p:cNvSpPr>
            <a:spLocks noGrp="1"/>
          </p:cNvSpPr>
          <p:nvPr>
            <p:ph type="sldNum" sz="quarter" idx="12"/>
          </p:nvPr>
        </p:nvSpPr>
        <p:spPr/>
        <p:txBody>
          <a:bodyPr/>
          <a:lstStyle/>
          <a:p>
            <a:fld id="{A944D3F5-90AA-42DF-A1E4-AB6B96C61C23}" type="slidenum">
              <a:rPr lang="en-IN" smtClean="0"/>
              <a:t>‹#›</a:t>
            </a:fld>
            <a:endParaRPr lang="en-IN"/>
          </a:p>
        </p:txBody>
      </p:sp>
    </p:spTree>
    <p:extLst>
      <p:ext uri="{BB962C8B-B14F-4D97-AF65-F5344CB8AC3E}">
        <p14:creationId xmlns:p14="http://schemas.microsoft.com/office/powerpoint/2010/main" val="93027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1549A-6FC2-CACD-DE72-CAFA962A2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289B41-AE58-AE04-046E-DD9BC65E7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8DAE15-DE85-D701-7812-58BC1C435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A235FE-22D9-DC06-3601-34393FD97EF7}"/>
              </a:ext>
            </a:extLst>
          </p:cNvPr>
          <p:cNvSpPr>
            <a:spLocks noGrp="1"/>
          </p:cNvSpPr>
          <p:nvPr>
            <p:ph type="dt" sz="half" idx="10"/>
          </p:nvPr>
        </p:nvSpPr>
        <p:spPr/>
        <p:txBody>
          <a:bodyPr/>
          <a:lstStyle/>
          <a:p>
            <a:fld id="{3A1F5DC2-2715-4674-B7B9-D78C898CA5F7}" type="datetimeFigureOut">
              <a:rPr lang="en-IN" smtClean="0"/>
              <a:t>03-11-2023</a:t>
            </a:fld>
            <a:endParaRPr lang="en-IN"/>
          </a:p>
        </p:txBody>
      </p:sp>
      <p:sp>
        <p:nvSpPr>
          <p:cNvPr id="6" name="Footer Placeholder 5">
            <a:extLst>
              <a:ext uri="{FF2B5EF4-FFF2-40B4-BE49-F238E27FC236}">
                <a16:creationId xmlns:a16="http://schemas.microsoft.com/office/drawing/2014/main" id="{774E4AA9-E891-AFEA-265D-0F7BE60E8C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241AF9-EB08-C40D-4977-EA8C5F34AF33}"/>
              </a:ext>
            </a:extLst>
          </p:cNvPr>
          <p:cNvSpPr>
            <a:spLocks noGrp="1"/>
          </p:cNvSpPr>
          <p:nvPr>
            <p:ph type="sldNum" sz="quarter" idx="12"/>
          </p:nvPr>
        </p:nvSpPr>
        <p:spPr/>
        <p:txBody>
          <a:bodyPr/>
          <a:lstStyle/>
          <a:p>
            <a:fld id="{A944D3F5-90AA-42DF-A1E4-AB6B96C61C23}" type="slidenum">
              <a:rPr lang="en-IN" smtClean="0"/>
              <a:t>‹#›</a:t>
            </a:fld>
            <a:endParaRPr lang="en-IN"/>
          </a:p>
        </p:txBody>
      </p:sp>
    </p:spTree>
    <p:extLst>
      <p:ext uri="{BB962C8B-B14F-4D97-AF65-F5344CB8AC3E}">
        <p14:creationId xmlns:p14="http://schemas.microsoft.com/office/powerpoint/2010/main" val="133789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C998-7006-AA09-8191-CAB36CFE8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466F63-6E25-FF9A-BC5C-D968006B4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E3AF52-C433-7EB6-3371-E457CDB082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B62CC3-3E81-107B-B99F-46DD54583D95}"/>
              </a:ext>
            </a:extLst>
          </p:cNvPr>
          <p:cNvSpPr>
            <a:spLocks noGrp="1"/>
          </p:cNvSpPr>
          <p:nvPr>
            <p:ph type="dt" sz="half" idx="10"/>
          </p:nvPr>
        </p:nvSpPr>
        <p:spPr/>
        <p:txBody>
          <a:bodyPr/>
          <a:lstStyle/>
          <a:p>
            <a:fld id="{3A1F5DC2-2715-4674-B7B9-D78C898CA5F7}" type="datetimeFigureOut">
              <a:rPr lang="en-IN" smtClean="0"/>
              <a:t>03-11-2023</a:t>
            </a:fld>
            <a:endParaRPr lang="en-IN"/>
          </a:p>
        </p:txBody>
      </p:sp>
      <p:sp>
        <p:nvSpPr>
          <p:cNvPr id="6" name="Footer Placeholder 5">
            <a:extLst>
              <a:ext uri="{FF2B5EF4-FFF2-40B4-BE49-F238E27FC236}">
                <a16:creationId xmlns:a16="http://schemas.microsoft.com/office/drawing/2014/main" id="{93F881C4-89F2-6361-913E-F3D66276D9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305931-914B-44D4-C794-039D7A5AE3C6}"/>
              </a:ext>
            </a:extLst>
          </p:cNvPr>
          <p:cNvSpPr>
            <a:spLocks noGrp="1"/>
          </p:cNvSpPr>
          <p:nvPr>
            <p:ph type="sldNum" sz="quarter" idx="12"/>
          </p:nvPr>
        </p:nvSpPr>
        <p:spPr/>
        <p:txBody>
          <a:bodyPr/>
          <a:lstStyle/>
          <a:p>
            <a:fld id="{A944D3F5-90AA-42DF-A1E4-AB6B96C61C23}" type="slidenum">
              <a:rPr lang="en-IN" smtClean="0"/>
              <a:t>‹#›</a:t>
            </a:fld>
            <a:endParaRPr lang="en-IN"/>
          </a:p>
        </p:txBody>
      </p:sp>
    </p:spTree>
    <p:extLst>
      <p:ext uri="{BB962C8B-B14F-4D97-AF65-F5344CB8AC3E}">
        <p14:creationId xmlns:p14="http://schemas.microsoft.com/office/powerpoint/2010/main" val="4034657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988767-588B-183E-9502-7A370433C1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1BDE27-A6DB-3113-56BD-E20D7E4A5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5051C5-886C-AF1E-1833-0EA887728B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1F5DC2-2715-4674-B7B9-D78C898CA5F7}" type="datetimeFigureOut">
              <a:rPr lang="en-IN" smtClean="0"/>
              <a:t>03-11-2023</a:t>
            </a:fld>
            <a:endParaRPr lang="en-IN"/>
          </a:p>
        </p:txBody>
      </p:sp>
      <p:sp>
        <p:nvSpPr>
          <p:cNvPr id="5" name="Footer Placeholder 4">
            <a:extLst>
              <a:ext uri="{FF2B5EF4-FFF2-40B4-BE49-F238E27FC236}">
                <a16:creationId xmlns:a16="http://schemas.microsoft.com/office/drawing/2014/main" id="{19EBEE2D-8B01-9542-23B1-39A41B3B92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48CF9DF-749F-4E86-6B3D-FE157AD325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4D3F5-90AA-42DF-A1E4-AB6B96C61C23}" type="slidenum">
              <a:rPr lang="en-IN" smtClean="0"/>
              <a:t>‹#›</a:t>
            </a:fld>
            <a:endParaRPr lang="en-IN"/>
          </a:p>
        </p:txBody>
      </p:sp>
    </p:spTree>
    <p:extLst>
      <p:ext uri="{BB962C8B-B14F-4D97-AF65-F5344CB8AC3E}">
        <p14:creationId xmlns:p14="http://schemas.microsoft.com/office/powerpoint/2010/main" val="2337609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Speedometer Gauge">
            <a:extLst>
              <a:ext uri="{FF2B5EF4-FFF2-40B4-BE49-F238E27FC236}">
                <a16:creationId xmlns:a16="http://schemas.microsoft.com/office/drawing/2014/main" id="{33FC2435-660F-2108-F116-4E6583BD98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F77D4-428F-4C2B-6E1D-F293DCFD133F}"/>
              </a:ext>
            </a:extLst>
          </p:cNvPr>
          <p:cNvSpPr>
            <a:spLocks noGrp="1"/>
          </p:cNvSpPr>
          <p:nvPr>
            <p:ph type="ctrTitle"/>
          </p:nvPr>
        </p:nvSpPr>
        <p:spPr>
          <a:xfrm>
            <a:off x="762000" y="1137434"/>
            <a:ext cx="7800660" cy="1520987"/>
          </a:xfrm>
        </p:spPr>
        <p:txBody>
          <a:bodyPr anchor="t">
            <a:normAutofit/>
          </a:bodyPr>
          <a:lstStyle/>
          <a:p>
            <a:pPr algn="l"/>
            <a:r>
              <a:rPr lang="en-US" sz="4000" b="0" i="0">
                <a:solidFill>
                  <a:srgbClr val="FFFFFF"/>
                </a:solidFill>
                <a:effectLst/>
                <a:latin typeface="Söhne"/>
              </a:rPr>
              <a:t>Comprehensive Admin Dashboard for E-Commerce</a:t>
            </a:r>
            <a:endParaRPr lang="en-IN" sz="4000">
              <a:solidFill>
                <a:srgbClr val="FFFFFF"/>
              </a:solidFill>
            </a:endParaRPr>
          </a:p>
        </p:txBody>
      </p:sp>
      <p:sp>
        <p:nvSpPr>
          <p:cNvPr id="11" name="Rectangle 10">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6216F72-01F1-3BAC-7376-E9FE4944FAE1}"/>
              </a:ext>
            </a:extLst>
          </p:cNvPr>
          <p:cNvSpPr>
            <a:spLocks noGrp="1"/>
          </p:cNvSpPr>
          <p:nvPr>
            <p:ph type="subTitle" idx="1"/>
          </p:nvPr>
        </p:nvSpPr>
        <p:spPr>
          <a:xfrm>
            <a:off x="838200" y="4293441"/>
            <a:ext cx="6295332" cy="1588514"/>
          </a:xfrm>
        </p:spPr>
        <p:txBody>
          <a:bodyPr anchor="b">
            <a:normAutofit/>
          </a:bodyPr>
          <a:lstStyle/>
          <a:p>
            <a:pPr algn="l"/>
            <a:r>
              <a:rPr lang="en-US" sz="1800">
                <a:solidFill>
                  <a:srgbClr val="FFFFFF"/>
                </a:solidFill>
              </a:rPr>
              <a:t>Sandeep Subbiah Selvakumar</a:t>
            </a:r>
          </a:p>
          <a:p>
            <a:pPr algn="l"/>
            <a:r>
              <a:rPr lang="en-US" sz="1800">
                <a:solidFill>
                  <a:srgbClr val="FFFFFF"/>
                </a:solidFill>
              </a:rPr>
              <a:t>11/03/2023</a:t>
            </a:r>
          </a:p>
          <a:p>
            <a:pPr algn="l"/>
            <a:r>
              <a:rPr lang="en-US" sz="1800">
                <a:solidFill>
                  <a:srgbClr val="FFFFFF"/>
                </a:solidFill>
              </a:rPr>
              <a:t>Sand Companies Limited</a:t>
            </a:r>
            <a:endParaRPr lang="en-IN" sz="1800">
              <a:solidFill>
                <a:srgbClr val="FFFFFF"/>
              </a:solidFill>
            </a:endParaRPr>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B34431-D9B8-2E3D-075E-7B927D9F30C5}"/>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Subcategory</a:t>
            </a:r>
          </a:p>
        </p:txBody>
      </p:sp>
      <p:pic>
        <p:nvPicPr>
          <p:cNvPr id="5" name="Content Placeholder 4">
            <a:extLst>
              <a:ext uri="{FF2B5EF4-FFF2-40B4-BE49-F238E27FC236}">
                <a16:creationId xmlns:a16="http://schemas.microsoft.com/office/drawing/2014/main" id="{61CACC4A-1D8B-1A95-BBD8-CD87F3F2D9D0}"/>
              </a:ext>
            </a:extLst>
          </p:cNvPr>
          <p:cNvPicPr>
            <a:picLocks noGrp="1" noChangeAspect="1"/>
          </p:cNvPicPr>
          <p:nvPr>
            <p:ph idx="1"/>
          </p:nvPr>
        </p:nvPicPr>
        <p:blipFill>
          <a:blip r:embed="rId2"/>
          <a:stretch>
            <a:fillRect/>
          </a:stretch>
        </p:blipFill>
        <p:spPr>
          <a:xfrm>
            <a:off x="2004721" y="2354239"/>
            <a:ext cx="8182558" cy="3948085"/>
          </a:xfrm>
          <a:prstGeom prst="rect">
            <a:avLst/>
          </a:prstGeom>
        </p:spPr>
      </p:pic>
    </p:spTree>
    <p:extLst>
      <p:ext uri="{BB962C8B-B14F-4D97-AF65-F5344CB8AC3E}">
        <p14:creationId xmlns:p14="http://schemas.microsoft.com/office/powerpoint/2010/main" val="3691979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402A2-F786-409A-0DF6-4FE6D143849E}"/>
              </a:ext>
            </a:extLst>
          </p:cNvPr>
          <p:cNvSpPr>
            <a:spLocks noGrp="1"/>
          </p:cNvSpPr>
          <p:nvPr>
            <p:ph type="title"/>
          </p:nvPr>
        </p:nvSpPr>
        <p:spPr>
          <a:xfrm>
            <a:off x="838200" y="365125"/>
            <a:ext cx="10515600" cy="1325563"/>
          </a:xfrm>
        </p:spPr>
        <p:txBody>
          <a:bodyPr>
            <a:normAutofit/>
          </a:bodyPr>
          <a:lstStyle/>
          <a:p>
            <a:r>
              <a:rPr lang="en-IN" sz="4200" b="1" i="0">
                <a:effectLst/>
                <a:latin typeface="Söhne"/>
              </a:rPr>
              <a:t>Merchant User Management</a:t>
            </a:r>
            <a:br>
              <a:rPr lang="en-IN" sz="4200" b="1" i="0">
                <a:effectLst/>
                <a:latin typeface="Söhne"/>
              </a:rPr>
            </a:br>
            <a:endParaRPr lang="en-IN" sz="4200"/>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F849D3-46CD-7FBE-A066-0E6B27043301}"/>
              </a:ext>
            </a:extLst>
          </p:cNvPr>
          <p:cNvSpPr>
            <a:spLocks noGrp="1"/>
          </p:cNvSpPr>
          <p:nvPr>
            <p:ph idx="1"/>
          </p:nvPr>
        </p:nvSpPr>
        <p:spPr>
          <a:xfrm>
            <a:off x="838200" y="1929384"/>
            <a:ext cx="10515600" cy="4251960"/>
          </a:xfrm>
        </p:spPr>
        <p:txBody>
          <a:bodyPr>
            <a:noAutofit/>
          </a:bodyPr>
          <a:lstStyle/>
          <a:p>
            <a:pPr>
              <a:buFont typeface="+mj-lt"/>
              <a:buAutoNum type="arabicPeriod"/>
            </a:pPr>
            <a:r>
              <a:rPr lang="en-US" sz="900" b="1" i="0" dirty="0">
                <a:effectLst/>
                <a:latin typeface="Söhne"/>
              </a:rPr>
              <a:t>Account Creation and Setup</a:t>
            </a:r>
            <a:r>
              <a:rPr lang="en-US" sz="900" b="0" i="0" dirty="0">
                <a:effectLst/>
                <a:latin typeface="Söhne"/>
              </a:rPr>
              <a:t>:</a:t>
            </a:r>
          </a:p>
          <a:p>
            <a:pPr marL="742950" lvl="1" indent="-285750">
              <a:buFont typeface="+mj-lt"/>
              <a:buAutoNum type="arabicPeriod"/>
            </a:pPr>
            <a:r>
              <a:rPr lang="en-US" sz="900" b="0" i="0" dirty="0">
                <a:effectLst/>
                <a:latin typeface="Söhne"/>
              </a:rPr>
              <a:t>Dashboards often allow administrators to create accounts for merchant users, entering information such as business name, contact details, and financial information.</a:t>
            </a:r>
          </a:p>
          <a:p>
            <a:pPr marL="742950" lvl="1" indent="-285750">
              <a:buFont typeface="+mj-lt"/>
              <a:buAutoNum type="arabicPeriod"/>
            </a:pPr>
            <a:r>
              <a:rPr lang="en-US" sz="900" b="0" i="0" dirty="0">
                <a:effectLst/>
                <a:latin typeface="Söhne"/>
              </a:rPr>
              <a:t>Onboarding processes may include verification steps to confirm the legitimacy of the merchant, which can also be managed through the dashboard.</a:t>
            </a:r>
          </a:p>
          <a:p>
            <a:pPr>
              <a:buFont typeface="+mj-lt"/>
              <a:buAutoNum type="arabicPeriod"/>
            </a:pPr>
            <a:r>
              <a:rPr lang="en-US" sz="900" b="1" i="0" dirty="0">
                <a:effectLst/>
                <a:latin typeface="Söhne"/>
              </a:rPr>
              <a:t>Role-Based Access Control (RBAC)</a:t>
            </a:r>
            <a:r>
              <a:rPr lang="en-US" sz="900" b="0" i="0" dirty="0">
                <a:effectLst/>
                <a:latin typeface="Söhne"/>
              </a:rPr>
              <a:t>:</a:t>
            </a:r>
          </a:p>
          <a:p>
            <a:pPr marL="742950" lvl="1" indent="-285750">
              <a:buFont typeface="+mj-lt"/>
              <a:buAutoNum type="arabicPeriod"/>
            </a:pPr>
            <a:r>
              <a:rPr lang="en-US" sz="900" b="0" i="0" dirty="0">
                <a:effectLst/>
                <a:latin typeface="Söhne"/>
              </a:rPr>
              <a:t>Administrators can assign roles to merchant users, defining what they can view and manipulate within the dashboard. This can include different levels of access, such as managing products, viewing sales reports, and handling customer service inquiries.</a:t>
            </a:r>
          </a:p>
          <a:p>
            <a:pPr>
              <a:buFont typeface="+mj-lt"/>
              <a:buAutoNum type="arabicPeriod"/>
            </a:pPr>
            <a:r>
              <a:rPr lang="en-US" sz="900" b="1" i="0" dirty="0">
                <a:effectLst/>
                <a:latin typeface="Söhne"/>
              </a:rPr>
              <a:t>Profile Management</a:t>
            </a:r>
            <a:r>
              <a:rPr lang="en-US" sz="900" b="0" i="0" dirty="0">
                <a:effectLst/>
                <a:latin typeface="Söhne"/>
              </a:rPr>
              <a:t>:</a:t>
            </a:r>
          </a:p>
          <a:p>
            <a:pPr marL="742950" lvl="1" indent="-285750">
              <a:buFont typeface="+mj-lt"/>
              <a:buAutoNum type="arabicPeriod"/>
            </a:pPr>
            <a:r>
              <a:rPr lang="en-US" sz="900" b="0" i="0" dirty="0">
                <a:effectLst/>
                <a:latin typeface="Söhne"/>
              </a:rPr>
              <a:t>Merchants can manage their own profiles through the dashboard, updating contact information, passwords, and payment details.</a:t>
            </a:r>
          </a:p>
          <a:p>
            <a:pPr marL="742950" lvl="1" indent="-285750">
              <a:buFont typeface="+mj-lt"/>
              <a:buAutoNum type="arabicPeriod"/>
            </a:pPr>
            <a:r>
              <a:rPr lang="en-US" sz="900" b="0" i="0" dirty="0">
                <a:effectLst/>
                <a:latin typeface="Söhne"/>
              </a:rPr>
              <a:t>Administrators can also edit merchant profiles to assist with updates or corrections as needed.</a:t>
            </a:r>
          </a:p>
          <a:p>
            <a:pPr>
              <a:buFont typeface="+mj-lt"/>
              <a:buAutoNum type="arabicPeriod"/>
            </a:pPr>
            <a:r>
              <a:rPr lang="en-US" sz="900" b="1" i="0" dirty="0">
                <a:effectLst/>
                <a:latin typeface="Söhne"/>
              </a:rPr>
              <a:t>Product Management</a:t>
            </a:r>
            <a:r>
              <a:rPr lang="en-US" sz="900" b="0" i="0" dirty="0">
                <a:effectLst/>
                <a:latin typeface="Söhne"/>
              </a:rPr>
              <a:t>:</a:t>
            </a:r>
          </a:p>
          <a:p>
            <a:pPr marL="742950" lvl="1" indent="-285750">
              <a:buFont typeface="+mj-lt"/>
              <a:buAutoNum type="arabicPeriod"/>
            </a:pPr>
            <a:r>
              <a:rPr lang="en-US" sz="900" b="0" i="0" dirty="0">
                <a:effectLst/>
                <a:latin typeface="Söhne"/>
              </a:rPr>
              <a:t>Merchants usually have the ability to list, edit, and remove their products or services. This includes setting prices, uploading product images, and defining categories.</a:t>
            </a:r>
          </a:p>
          <a:p>
            <a:pPr marL="742950" lvl="1" indent="-285750">
              <a:buFont typeface="+mj-lt"/>
              <a:buAutoNum type="arabicPeriod"/>
            </a:pPr>
            <a:r>
              <a:rPr lang="en-US" sz="900" b="0" i="0" dirty="0">
                <a:effectLst/>
                <a:latin typeface="Söhne"/>
              </a:rPr>
              <a:t>The dashboard may include bulk upload features for merchants with large inventories.</a:t>
            </a:r>
          </a:p>
          <a:p>
            <a:pPr>
              <a:buFont typeface="+mj-lt"/>
              <a:buAutoNum type="arabicPeriod"/>
            </a:pPr>
            <a:r>
              <a:rPr lang="en-US" sz="900" b="1" i="0" dirty="0">
                <a:effectLst/>
                <a:latin typeface="Söhne"/>
              </a:rPr>
              <a:t>Order and Sales Tracking</a:t>
            </a:r>
            <a:r>
              <a:rPr lang="en-US" sz="900" b="0" i="0" dirty="0">
                <a:effectLst/>
                <a:latin typeface="Söhne"/>
              </a:rPr>
              <a:t>:</a:t>
            </a:r>
          </a:p>
          <a:p>
            <a:pPr marL="742950" lvl="1" indent="-285750">
              <a:buFont typeface="+mj-lt"/>
              <a:buAutoNum type="arabicPeriod"/>
            </a:pPr>
            <a:r>
              <a:rPr lang="en-US" sz="900" b="0" i="0" dirty="0">
                <a:effectLst/>
                <a:latin typeface="Söhne"/>
              </a:rPr>
              <a:t>Dashboards provide functionality for merchants to view and manage customer orders. This can include processing refunds, handling returns, and updating order statuses.</a:t>
            </a:r>
          </a:p>
          <a:p>
            <a:pPr marL="742950" lvl="1" indent="-285750">
              <a:buFont typeface="+mj-lt"/>
              <a:buAutoNum type="arabicPeriod"/>
            </a:pPr>
            <a:r>
              <a:rPr lang="en-US" sz="900" b="0" i="0" dirty="0">
                <a:effectLst/>
                <a:latin typeface="Söhne"/>
              </a:rPr>
              <a:t>Real-time sales data and history can be viewed, which is essential for merchants to track their performance.</a:t>
            </a:r>
          </a:p>
          <a:p>
            <a:pPr>
              <a:buFont typeface="+mj-lt"/>
              <a:buAutoNum type="arabicPeriod"/>
            </a:pPr>
            <a:r>
              <a:rPr lang="en-US" sz="900" b="1" i="0" dirty="0">
                <a:effectLst/>
                <a:latin typeface="Söhne"/>
              </a:rPr>
              <a:t>Financial Management</a:t>
            </a:r>
            <a:r>
              <a:rPr lang="en-US" sz="900" b="0" i="0" dirty="0">
                <a:effectLst/>
                <a:latin typeface="Söhne"/>
              </a:rPr>
              <a:t>:</a:t>
            </a:r>
          </a:p>
          <a:p>
            <a:pPr marL="742950" lvl="1" indent="-285750">
              <a:buFont typeface="+mj-lt"/>
              <a:buAutoNum type="arabicPeriod"/>
            </a:pPr>
            <a:r>
              <a:rPr lang="en-US" sz="900" b="0" i="0" dirty="0">
                <a:effectLst/>
                <a:latin typeface="Söhne"/>
              </a:rPr>
              <a:t>Payment processing features allow merchants to manage how they receive payments and view transaction histories.</a:t>
            </a:r>
          </a:p>
          <a:p>
            <a:pPr marL="742950" lvl="1" indent="-285750">
              <a:buFont typeface="+mj-lt"/>
              <a:buAutoNum type="arabicPeriod"/>
            </a:pPr>
            <a:r>
              <a:rPr lang="en-US" sz="900" b="0" i="0" dirty="0">
                <a:effectLst/>
                <a:latin typeface="Söhne"/>
              </a:rPr>
              <a:t>The dashboard can also include functions for handling invoices, taxes, and other financial aspects of the merchant's business.</a:t>
            </a:r>
          </a:p>
          <a:p>
            <a:pPr>
              <a:buFont typeface="+mj-lt"/>
              <a:buAutoNum type="arabicPeriod"/>
            </a:pPr>
            <a:r>
              <a:rPr lang="en-US" sz="900" b="1" i="0" dirty="0">
                <a:effectLst/>
                <a:latin typeface="Söhne"/>
              </a:rPr>
              <a:t>Performance Analytics and Reporting</a:t>
            </a:r>
            <a:r>
              <a:rPr lang="en-US" sz="900" b="0" i="0" dirty="0">
                <a:effectLst/>
                <a:latin typeface="Söhne"/>
              </a:rPr>
              <a:t>:</a:t>
            </a:r>
          </a:p>
          <a:p>
            <a:pPr marL="742950" lvl="1" indent="-285750">
              <a:buFont typeface="+mj-lt"/>
              <a:buAutoNum type="arabicPeriod"/>
            </a:pPr>
            <a:r>
              <a:rPr lang="en-US" sz="900" b="0" i="0" dirty="0">
                <a:effectLst/>
                <a:latin typeface="Söhne"/>
              </a:rPr>
              <a:t>Merchants can access analytics on sales, customer visits, conversion rates, and other performance metrics.</a:t>
            </a:r>
          </a:p>
          <a:p>
            <a:pPr marL="742950" lvl="1" indent="-285750">
              <a:buFont typeface="+mj-lt"/>
              <a:buAutoNum type="arabicPeriod"/>
            </a:pPr>
            <a:r>
              <a:rPr lang="en-US" sz="900" b="0" i="0" dirty="0">
                <a:effectLst/>
                <a:latin typeface="Söhne"/>
              </a:rPr>
              <a:t>Custom reports can be generated to help merchants understand their business trends and identify areas for improvement.</a:t>
            </a:r>
          </a:p>
        </p:txBody>
      </p:sp>
    </p:spTree>
    <p:extLst>
      <p:ext uri="{BB962C8B-B14F-4D97-AF65-F5344CB8AC3E}">
        <p14:creationId xmlns:p14="http://schemas.microsoft.com/office/powerpoint/2010/main" val="3311300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1476D-005F-38D3-3B63-594B6AFE870C}"/>
              </a:ext>
            </a:extLst>
          </p:cNvPr>
          <p:cNvSpPr>
            <a:spLocks noGrp="1"/>
          </p:cNvSpPr>
          <p:nvPr>
            <p:ph type="title"/>
          </p:nvPr>
        </p:nvSpPr>
        <p:spPr>
          <a:xfrm>
            <a:off x="836676" y="234948"/>
            <a:ext cx="10515600" cy="1325563"/>
          </a:xfrm>
        </p:spPr>
        <p:txBody>
          <a:bodyPr>
            <a:normAutofit/>
          </a:bodyPr>
          <a:lstStyle/>
          <a:p>
            <a:r>
              <a:rPr lang="en-IN" sz="4200" b="1" i="0">
                <a:effectLst/>
                <a:latin typeface="Söhne"/>
              </a:rPr>
              <a:t>Staff User Management</a:t>
            </a:r>
            <a:br>
              <a:rPr lang="en-IN" sz="4200" b="1" i="0">
                <a:effectLst/>
                <a:latin typeface="Söhne"/>
              </a:rPr>
            </a:br>
            <a:endParaRPr lang="en-IN"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E4C7B6-663E-DE11-EAFC-F3081BD4C74D}"/>
              </a:ext>
            </a:extLst>
          </p:cNvPr>
          <p:cNvSpPr>
            <a:spLocks noGrp="1"/>
          </p:cNvSpPr>
          <p:nvPr>
            <p:ph idx="1"/>
          </p:nvPr>
        </p:nvSpPr>
        <p:spPr>
          <a:xfrm>
            <a:off x="836676" y="1695661"/>
            <a:ext cx="10515600" cy="4251960"/>
          </a:xfrm>
        </p:spPr>
        <p:txBody>
          <a:bodyPr>
            <a:noAutofit/>
          </a:bodyPr>
          <a:lstStyle/>
          <a:p>
            <a:pPr>
              <a:buFont typeface="+mj-lt"/>
              <a:buAutoNum type="arabicPeriod"/>
            </a:pPr>
            <a:r>
              <a:rPr lang="en-US" sz="1000" b="1" i="0" dirty="0">
                <a:effectLst/>
                <a:latin typeface="Söhne"/>
              </a:rPr>
              <a:t>User Account Creation</a:t>
            </a:r>
            <a:r>
              <a:rPr lang="en-US" sz="1000" b="0" i="0" dirty="0">
                <a:effectLst/>
                <a:latin typeface="Söhne"/>
              </a:rPr>
              <a:t>:</a:t>
            </a:r>
          </a:p>
          <a:p>
            <a:pPr marL="742950" lvl="1" indent="-285750">
              <a:buFont typeface="+mj-lt"/>
              <a:buAutoNum type="arabicPeriod"/>
            </a:pPr>
            <a:r>
              <a:rPr lang="en-US" sz="1000" b="0" i="0" dirty="0">
                <a:effectLst/>
                <a:latin typeface="Söhne"/>
              </a:rPr>
              <a:t>Admins can create individual accounts for each staff member, often including their name, contact information, and department.</a:t>
            </a:r>
          </a:p>
          <a:p>
            <a:pPr marL="742950" lvl="1" indent="-285750">
              <a:buFont typeface="+mj-lt"/>
              <a:buAutoNum type="arabicPeriod"/>
            </a:pPr>
            <a:r>
              <a:rPr lang="en-US" sz="1000" b="0" i="0" dirty="0">
                <a:effectLst/>
                <a:latin typeface="Söhne"/>
              </a:rPr>
              <a:t>Unique login credentials are provided to maintain security and accountability.</a:t>
            </a:r>
          </a:p>
          <a:p>
            <a:pPr>
              <a:buFont typeface="+mj-lt"/>
              <a:buAutoNum type="arabicPeriod"/>
            </a:pPr>
            <a:r>
              <a:rPr lang="en-US" sz="1000" b="1" i="0" dirty="0">
                <a:effectLst/>
                <a:latin typeface="Söhne"/>
              </a:rPr>
              <a:t>Role Assignment</a:t>
            </a:r>
            <a:r>
              <a:rPr lang="en-US" sz="1000" b="0" i="0" dirty="0">
                <a:effectLst/>
                <a:latin typeface="Söhne"/>
              </a:rPr>
              <a:t>:</a:t>
            </a:r>
          </a:p>
          <a:p>
            <a:pPr marL="742950" lvl="1" indent="-285750">
              <a:buFont typeface="+mj-lt"/>
              <a:buAutoNum type="arabicPeriod"/>
            </a:pPr>
            <a:r>
              <a:rPr lang="en-US" sz="1000" b="0" i="0" dirty="0">
                <a:effectLst/>
                <a:latin typeface="Söhne"/>
              </a:rPr>
              <a:t>Staff members are assigned roles based on their job functions. Each role comes with specific permissions that determine what the user can see and do within the dashboard.</a:t>
            </a:r>
          </a:p>
          <a:p>
            <a:pPr marL="742950" lvl="1" indent="-285750">
              <a:buFont typeface="+mj-lt"/>
              <a:buAutoNum type="arabicPeriod"/>
            </a:pPr>
            <a:r>
              <a:rPr lang="en-US" sz="1000" b="0" i="0" dirty="0">
                <a:effectLst/>
                <a:latin typeface="Söhne"/>
              </a:rPr>
              <a:t>Roles can range from view-only access for some staff to full administrative rights for others.</a:t>
            </a:r>
          </a:p>
          <a:p>
            <a:pPr>
              <a:buFont typeface="+mj-lt"/>
              <a:buAutoNum type="arabicPeriod"/>
            </a:pPr>
            <a:r>
              <a:rPr lang="en-US" sz="1000" b="1" i="0" dirty="0">
                <a:effectLst/>
                <a:latin typeface="Söhne"/>
              </a:rPr>
              <a:t>Access Levels and Permissions</a:t>
            </a:r>
            <a:r>
              <a:rPr lang="en-US" sz="1000" b="0" i="0" dirty="0">
                <a:effectLst/>
                <a:latin typeface="Söhne"/>
              </a:rPr>
              <a:t>:</a:t>
            </a:r>
          </a:p>
          <a:p>
            <a:pPr marL="742950" lvl="1" indent="-285750">
              <a:buFont typeface="+mj-lt"/>
              <a:buAutoNum type="arabicPeriod"/>
            </a:pPr>
            <a:r>
              <a:rPr lang="en-US" sz="1000" b="0" i="0" dirty="0">
                <a:effectLst/>
                <a:latin typeface="Söhne"/>
              </a:rPr>
              <a:t>The dashboard implements Role-Based Access Control (RBAC) to define different levels of access. For instance, finance staff may have access to billing and invoicing features, while marketing staff may have access to promotional tools.</a:t>
            </a:r>
          </a:p>
          <a:p>
            <a:pPr marL="742950" lvl="1" indent="-285750">
              <a:buFont typeface="+mj-lt"/>
              <a:buAutoNum type="arabicPeriod"/>
            </a:pPr>
            <a:r>
              <a:rPr lang="en-US" sz="1000" b="0" i="0" dirty="0">
                <a:effectLst/>
                <a:latin typeface="Söhne"/>
              </a:rPr>
              <a:t>Permissions are granular, allowing for precise control over which features users can access and what actions they can perform.</a:t>
            </a:r>
          </a:p>
          <a:p>
            <a:pPr>
              <a:buFont typeface="+mj-lt"/>
              <a:buAutoNum type="arabicPeriod"/>
            </a:pPr>
            <a:r>
              <a:rPr lang="en-US" sz="1000" b="1" i="0" dirty="0">
                <a:effectLst/>
                <a:latin typeface="Söhne"/>
              </a:rPr>
              <a:t>Activity Monitoring and Auditing</a:t>
            </a:r>
            <a:r>
              <a:rPr lang="en-US" sz="1000" b="0" i="0" dirty="0">
                <a:effectLst/>
                <a:latin typeface="Söhne"/>
              </a:rPr>
              <a:t>:</a:t>
            </a:r>
          </a:p>
          <a:p>
            <a:pPr marL="742950" lvl="1" indent="-285750">
              <a:buFont typeface="+mj-lt"/>
              <a:buAutoNum type="arabicPeriod"/>
            </a:pPr>
            <a:r>
              <a:rPr lang="en-US" sz="1000" b="0" i="0" dirty="0">
                <a:effectLst/>
                <a:latin typeface="Söhne"/>
              </a:rPr>
              <a:t>The dashboard often includes audit logs or activity tracking features, which record the actions taken by each staff user. This helps in ensuring accountability and tracing any changes made within the system.</a:t>
            </a:r>
          </a:p>
          <a:p>
            <a:pPr marL="742950" lvl="1" indent="-285750">
              <a:buFont typeface="+mj-lt"/>
              <a:buAutoNum type="arabicPeriod"/>
            </a:pPr>
            <a:r>
              <a:rPr lang="en-US" sz="1000" b="0" i="0" dirty="0">
                <a:effectLst/>
                <a:latin typeface="Söhne"/>
              </a:rPr>
              <a:t>Admins can review logs to monitor productivity, investigate incidents, or understand user behavior.</a:t>
            </a:r>
          </a:p>
          <a:p>
            <a:pPr>
              <a:buFont typeface="+mj-lt"/>
              <a:buAutoNum type="arabicPeriod"/>
            </a:pPr>
            <a:r>
              <a:rPr lang="en-US" sz="1000" b="1" i="0" dirty="0">
                <a:effectLst/>
                <a:latin typeface="Söhne"/>
              </a:rPr>
              <a:t>Training and Onboarding</a:t>
            </a:r>
            <a:r>
              <a:rPr lang="en-US" sz="1000" b="0" i="0" dirty="0">
                <a:effectLst/>
                <a:latin typeface="Söhne"/>
              </a:rPr>
              <a:t>:</a:t>
            </a:r>
          </a:p>
          <a:p>
            <a:pPr marL="742950" lvl="1" indent="-285750">
              <a:buFont typeface="+mj-lt"/>
              <a:buAutoNum type="arabicPeriod"/>
            </a:pPr>
            <a:r>
              <a:rPr lang="en-US" sz="1000" b="0" i="0" dirty="0">
                <a:effectLst/>
                <a:latin typeface="Söhne"/>
              </a:rPr>
              <a:t>New staff members can be guided through training modules within the dashboard to familiarize them with the functionalities they'll be using.</a:t>
            </a:r>
          </a:p>
          <a:p>
            <a:pPr marL="742950" lvl="1" indent="-285750">
              <a:buFont typeface="+mj-lt"/>
              <a:buAutoNum type="arabicPeriod"/>
            </a:pPr>
            <a:r>
              <a:rPr lang="en-US" sz="1000" b="0" i="0" dirty="0">
                <a:effectLst/>
                <a:latin typeface="Söhne"/>
              </a:rPr>
              <a:t>Help resources, tutorials, or knowledge bases can be integrated into the dashboard for ongoing support.</a:t>
            </a:r>
          </a:p>
          <a:p>
            <a:pPr>
              <a:buFont typeface="+mj-lt"/>
              <a:buAutoNum type="arabicPeriod"/>
            </a:pPr>
            <a:r>
              <a:rPr lang="en-US" sz="1000" b="1" i="0" dirty="0">
                <a:effectLst/>
                <a:latin typeface="Söhne"/>
              </a:rPr>
              <a:t>Dashboard Customization</a:t>
            </a:r>
            <a:r>
              <a:rPr lang="en-US" sz="1000" b="0" i="0" dirty="0">
                <a:effectLst/>
                <a:latin typeface="Söhne"/>
              </a:rPr>
              <a:t>:</a:t>
            </a:r>
          </a:p>
          <a:p>
            <a:pPr marL="742950" lvl="1" indent="-285750">
              <a:buFont typeface="+mj-lt"/>
              <a:buAutoNum type="arabicPeriod"/>
            </a:pPr>
            <a:r>
              <a:rPr lang="en-US" sz="1000" b="0" i="0" dirty="0">
                <a:effectLst/>
                <a:latin typeface="Söhne"/>
              </a:rPr>
              <a:t>The dashboard may be customizable to some extent, allowing staff to set up their workspace with widgets or shortcuts to frequently used functions or data.</a:t>
            </a:r>
          </a:p>
          <a:p>
            <a:pPr marL="742950" lvl="1" indent="-285750">
              <a:buFont typeface="+mj-lt"/>
              <a:buAutoNum type="arabicPeriod"/>
            </a:pPr>
            <a:r>
              <a:rPr lang="en-US" sz="1000" b="0" i="0" dirty="0">
                <a:effectLst/>
                <a:latin typeface="Söhne"/>
              </a:rPr>
              <a:t>Personalization can help staff work more efficiently and focus on their specific tasks.</a:t>
            </a:r>
          </a:p>
          <a:p>
            <a:pPr>
              <a:buFont typeface="+mj-lt"/>
              <a:buAutoNum type="arabicPeriod"/>
            </a:pPr>
            <a:r>
              <a:rPr lang="en-US" sz="1000" b="1" i="0" dirty="0">
                <a:effectLst/>
                <a:latin typeface="Söhne"/>
              </a:rPr>
              <a:t>Task Assignment and Management</a:t>
            </a:r>
            <a:r>
              <a:rPr lang="en-US" sz="1000" b="0" i="0" dirty="0">
                <a:effectLst/>
                <a:latin typeface="Söhne"/>
              </a:rPr>
              <a:t>:</a:t>
            </a:r>
          </a:p>
          <a:p>
            <a:pPr marL="742950" lvl="1" indent="-285750">
              <a:buFont typeface="+mj-lt"/>
              <a:buAutoNum type="arabicPeriod"/>
            </a:pPr>
            <a:r>
              <a:rPr lang="en-US" sz="1000" b="0" i="0" dirty="0">
                <a:effectLst/>
                <a:latin typeface="Söhne"/>
              </a:rPr>
              <a:t>Admins can assign tasks to staff within the dashboard. Task management features enable tracking of progress and deadlines.</a:t>
            </a:r>
          </a:p>
          <a:p>
            <a:pPr marL="742950" lvl="1" indent="-285750">
              <a:buFont typeface="+mj-lt"/>
              <a:buAutoNum type="arabicPeriod"/>
            </a:pPr>
            <a:r>
              <a:rPr lang="en-US" sz="1000" b="0" i="0" dirty="0">
                <a:effectLst/>
                <a:latin typeface="Söhne"/>
              </a:rPr>
              <a:t>Notifications and reminders can be set up to alert staff of pending or completed tasks.</a:t>
            </a:r>
          </a:p>
          <a:p>
            <a:endParaRPr lang="en-IN" sz="1000" dirty="0"/>
          </a:p>
        </p:txBody>
      </p:sp>
    </p:spTree>
    <p:extLst>
      <p:ext uri="{BB962C8B-B14F-4D97-AF65-F5344CB8AC3E}">
        <p14:creationId xmlns:p14="http://schemas.microsoft.com/office/powerpoint/2010/main" val="385466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49AF-B22E-0525-DB2C-F12CD6387BB3}"/>
              </a:ext>
            </a:extLst>
          </p:cNvPr>
          <p:cNvSpPr>
            <a:spLocks noGrp="1"/>
          </p:cNvSpPr>
          <p:nvPr>
            <p:ph type="title"/>
          </p:nvPr>
        </p:nvSpPr>
        <p:spPr/>
        <p:txBody>
          <a:bodyPr/>
          <a:lstStyle/>
          <a:p>
            <a:r>
              <a:rPr lang="en-US"/>
              <a:t>Database Overview</a:t>
            </a:r>
            <a:endParaRPr lang="en-IN" dirty="0"/>
          </a:p>
        </p:txBody>
      </p:sp>
      <p:pic>
        <p:nvPicPr>
          <p:cNvPr id="5" name="Content Placeholder 4">
            <a:extLst>
              <a:ext uri="{FF2B5EF4-FFF2-40B4-BE49-F238E27FC236}">
                <a16:creationId xmlns:a16="http://schemas.microsoft.com/office/drawing/2014/main" id="{3135F682-02B1-F89E-2ADA-D6B0CCBE0D3D}"/>
              </a:ext>
            </a:extLst>
          </p:cNvPr>
          <p:cNvPicPr>
            <a:picLocks noGrp="1" noChangeAspect="1"/>
          </p:cNvPicPr>
          <p:nvPr>
            <p:ph idx="1"/>
          </p:nvPr>
        </p:nvPicPr>
        <p:blipFill>
          <a:blip r:embed="rId2"/>
          <a:stretch>
            <a:fillRect/>
          </a:stretch>
        </p:blipFill>
        <p:spPr>
          <a:xfrm>
            <a:off x="2046428" y="1825625"/>
            <a:ext cx="8099143" cy="4351338"/>
          </a:xfrm>
        </p:spPr>
      </p:pic>
    </p:spTree>
    <p:extLst>
      <p:ext uri="{BB962C8B-B14F-4D97-AF65-F5344CB8AC3E}">
        <p14:creationId xmlns:p14="http://schemas.microsoft.com/office/powerpoint/2010/main" val="1092836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5577-D04E-FDEE-CCC8-846258257AC8}"/>
              </a:ext>
            </a:extLst>
          </p:cNvPr>
          <p:cNvSpPr>
            <a:spLocks noGrp="1"/>
          </p:cNvSpPr>
          <p:nvPr>
            <p:ph type="title"/>
          </p:nvPr>
        </p:nvSpPr>
        <p:spPr>
          <a:xfrm>
            <a:off x="838200" y="365126"/>
            <a:ext cx="1474694" cy="531346"/>
          </a:xfrm>
        </p:spPr>
        <p:txBody>
          <a:bodyPr>
            <a:normAutofit/>
          </a:bodyPr>
          <a:lstStyle/>
          <a:p>
            <a:r>
              <a:rPr lang="en-US" sz="1800" dirty="0"/>
              <a:t>UML Diagram</a:t>
            </a:r>
            <a:endParaRPr lang="en-IN" sz="1800" dirty="0"/>
          </a:p>
        </p:txBody>
      </p:sp>
      <p:pic>
        <p:nvPicPr>
          <p:cNvPr id="5" name="Picture 4" descr="A screenshot of a computer&#10;&#10;Description automatically generated">
            <a:extLst>
              <a:ext uri="{FF2B5EF4-FFF2-40B4-BE49-F238E27FC236}">
                <a16:creationId xmlns:a16="http://schemas.microsoft.com/office/drawing/2014/main" id="{C199D307-39F3-A3EE-8555-A8F585AF0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959" y="0"/>
            <a:ext cx="6584081" cy="6858000"/>
          </a:xfrm>
          <a:prstGeom prst="rect">
            <a:avLst/>
          </a:prstGeom>
        </p:spPr>
      </p:pic>
    </p:spTree>
    <p:extLst>
      <p:ext uri="{BB962C8B-B14F-4D97-AF65-F5344CB8AC3E}">
        <p14:creationId xmlns:p14="http://schemas.microsoft.com/office/powerpoint/2010/main" val="426293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41338-236C-80F3-1EB4-AF9F20254CF5}"/>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Thank you.</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27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AF742-6EE6-6B68-7FB4-8A36FA4798DB}"/>
              </a:ext>
            </a:extLst>
          </p:cNvPr>
          <p:cNvSpPr>
            <a:spLocks noGrp="1"/>
          </p:cNvSpPr>
          <p:nvPr>
            <p:ph type="title"/>
          </p:nvPr>
        </p:nvSpPr>
        <p:spPr>
          <a:xfrm>
            <a:off x="838200" y="365125"/>
            <a:ext cx="10515600" cy="1325563"/>
          </a:xfrm>
        </p:spPr>
        <p:txBody>
          <a:bodyPr>
            <a:normAutofit/>
          </a:bodyPr>
          <a:lstStyle/>
          <a:p>
            <a:r>
              <a:rPr lang="en-IN" sz="4200" b="1" i="0">
                <a:effectLst/>
                <a:latin typeface="Söhne"/>
              </a:rPr>
              <a:t>Introduction</a:t>
            </a:r>
            <a:br>
              <a:rPr lang="en-IN" sz="4200" b="1" i="0">
                <a:effectLst/>
                <a:latin typeface="Söhne"/>
              </a:rPr>
            </a:br>
            <a:endParaRPr lang="en-IN"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81348B-4246-13F3-C062-9CB56AC0D118}"/>
              </a:ext>
            </a:extLst>
          </p:cNvPr>
          <p:cNvSpPr>
            <a:spLocks noGrp="1"/>
          </p:cNvSpPr>
          <p:nvPr>
            <p:ph idx="1"/>
          </p:nvPr>
        </p:nvSpPr>
        <p:spPr>
          <a:xfrm>
            <a:off x="838200" y="1929384"/>
            <a:ext cx="10515600" cy="4251960"/>
          </a:xfrm>
        </p:spPr>
        <p:txBody>
          <a:bodyPr>
            <a:normAutofit/>
          </a:bodyPr>
          <a:lstStyle/>
          <a:p>
            <a:r>
              <a:rPr lang="en-US" sz="2200" b="0" i="0" dirty="0">
                <a:effectLst/>
                <a:latin typeface="Söhne"/>
              </a:rPr>
              <a:t>The purpose of an admin dashboard is to serve as a user interface for administrators to interact with the back-end of a website, application, or system. It provides a visual overview of key performance indicators (KPIs), metrics, and other important data in one central place. Through the dashboard, administrators can manage the system, configure settings, control user access, monitor system health and performance, and make decisions based on the aggregated information. It's a crucial tool for efficient management and timely decision-making in a wide range of applications from web services to enterprise software systems.</a:t>
            </a:r>
            <a:endParaRPr lang="en-IN" sz="2200" dirty="0"/>
          </a:p>
        </p:txBody>
      </p:sp>
    </p:spTree>
    <p:extLst>
      <p:ext uri="{BB962C8B-B14F-4D97-AF65-F5344CB8AC3E}">
        <p14:creationId xmlns:p14="http://schemas.microsoft.com/office/powerpoint/2010/main" val="2006410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89BE45-DABE-74DC-7E24-72E3914AD18A}"/>
              </a:ext>
            </a:extLst>
          </p:cNvPr>
          <p:cNvSpPr>
            <a:spLocks noGrp="1"/>
          </p:cNvSpPr>
          <p:nvPr>
            <p:ph type="title"/>
          </p:nvPr>
        </p:nvSpPr>
        <p:spPr>
          <a:xfrm>
            <a:off x="4654296" y="329184"/>
            <a:ext cx="6894576" cy="1783080"/>
          </a:xfrm>
        </p:spPr>
        <p:txBody>
          <a:bodyPr anchor="b">
            <a:normAutofit/>
          </a:bodyPr>
          <a:lstStyle/>
          <a:p>
            <a:r>
              <a:rPr lang="en-IN" sz="5400" b="1" i="0" dirty="0">
                <a:effectLst/>
                <a:latin typeface="Söhne"/>
              </a:rPr>
              <a:t>Objective</a:t>
            </a:r>
            <a:br>
              <a:rPr lang="en-IN" sz="5400" b="1" i="0" dirty="0">
                <a:effectLst/>
                <a:latin typeface="Söhne"/>
              </a:rPr>
            </a:br>
            <a:endParaRPr lang="en-IN" sz="5400" dirty="0"/>
          </a:p>
        </p:txBody>
      </p:sp>
      <p:pic>
        <p:nvPicPr>
          <p:cNvPr id="7" name="Picture 6" descr="Digital financial graph">
            <a:extLst>
              <a:ext uri="{FF2B5EF4-FFF2-40B4-BE49-F238E27FC236}">
                <a16:creationId xmlns:a16="http://schemas.microsoft.com/office/drawing/2014/main" id="{1E7BA55C-5C90-A9FE-9BF5-73E5E90C118E}"/>
              </a:ext>
            </a:extLst>
          </p:cNvPr>
          <p:cNvPicPr>
            <a:picLocks noChangeAspect="1"/>
          </p:cNvPicPr>
          <p:nvPr/>
        </p:nvPicPr>
        <p:blipFill rotWithShape="1">
          <a:blip r:embed="rId2"/>
          <a:srcRect l="41024" r="25737"/>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A85A4D15-5748-0E88-4E42-33B00C237AA4}"/>
              </a:ext>
            </a:extLst>
          </p:cNvPr>
          <p:cNvSpPr>
            <a:spLocks noGrp="1" noChangeArrowheads="1"/>
          </p:cNvSpPr>
          <p:nvPr>
            <p:ph idx="1"/>
          </p:nvPr>
        </p:nvSpPr>
        <p:spPr bwMode="auto">
          <a:xfrm>
            <a:off x="4654296" y="2706624"/>
            <a:ext cx="6894576" cy="348386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198375"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endParaRPr kumimoji="0" lang="en-US" altLang="en-US" sz="1000" b="0" i="0" u="none" strike="noStrike" cap="none" normalizeH="0" baseline="0">
              <a:ln>
                <a:noFill/>
              </a:ln>
              <a:effectLst/>
              <a:latin typeface="Söhne"/>
            </a:endParaRPr>
          </a:p>
          <a:p>
            <a:pPr marL="0" marR="0" lvl="0" indent="0" defTabSz="914400" rtl="0" eaLnBrk="0" fontAlgn="base" latinLnBrk="0" hangingPunct="0">
              <a:spcBef>
                <a:spcPct val="0"/>
              </a:spcBef>
              <a:spcAft>
                <a:spcPts val="600"/>
              </a:spcAft>
              <a:buClrTx/>
              <a:buSzTx/>
              <a:buFontTx/>
              <a:buAutoNum type="arabicPeriod"/>
              <a:tabLst/>
            </a:pPr>
            <a:r>
              <a:rPr kumimoji="0" lang="en-US" altLang="en-US" sz="1000" b="1" i="0" u="none" strike="noStrike" cap="none" normalizeH="0" baseline="0">
                <a:ln>
                  <a:noFill/>
                </a:ln>
                <a:effectLst/>
                <a:latin typeface="Söhne"/>
              </a:rPr>
              <a:t>Streamlining Operations</a:t>
            </a:r>
            <a:r>
              <a:rPr kumimoji="0" lang="en-US" altLang="en-US" sz="1000" b="0" i="0" u="none" strike="noStrike" cap="none" normalizeH="0" baseline="0">
                <a:ln>
                  <a:noFill/>
                </a:ln>
                <a:effectLst/>
                <a:latin typeface="Söhne"/>
              </a:rPr>
              <a:t>: The dashboard is designed to simplify and optimize the various processes within an organization. By providing a clear and concise view of all operational metrics and data points, it helps administrators identify bottlenecks, track progress, and implement improvements more effectively, thereby increasing efficiency and productivity.</a:t>
            </a:r>
          </a:p>
          <a:p>
            <a:pPr marL="0" marR="0" lvl="0" indent="0" defTabSz="914400" rtl="0" eaLnBrk="0" fontAlgn="base" latinLnBrk="0" hangingPunct="0">
              <a:spcBef>
                <a:spcPct val="0"/>
              </a:spcBef>
              <a:spcAft>
                <a:spcPts val="600"/>
              </a:spcAft>
              <a:buClrTx/>
              <a:buSzTx/>
              <a:buFontTx/>
              <a:buAutoNum type="arabicPeriod" startAt="2"/>
              <a:tabLst/>
            </a:pPr>
            <a:r>
              <a:rPr kumimoji="0" lang="en-US" altLang="en-US" sz="1000" b="1" i="0" u="none" strike="noStrike" cap="none" normalizeH="0" baseline="0">
                <a:ln>
                  <a:noFill/>
                </a:ln>
                <a:effectLst/>
                <a:latin typeface="Söhne"/>
              </a:rPr>
              <a:t>Centralized Management</a:t>
            </a:r>
            <a:r>
              <a:rPr kumimoji="0" lang="en-US" altLang="en-US" sz="1000" b="0" i="0" u="none" strike="noStrike" cap="none" normalizeH="0" baseline="0">
                <a:ln>
                  <a:noFill/>
                </a:ln>
                <a:effectLst/>
                <a:latin typeface="Söhne"/>
              </a:rPr>
              <a:t>: Centralization is about having a single point from which to manage multiple functions and systems. An admin dashboard brings together controls and information from disparate sources, allowing administrators to manage the system from one location. This central view can significantly reduce the complexity of managing large systems and make it easier to perform administrative tasks.</a:t>
            </a:r>
          </a:p>
          <a:p>
            <a:pPr marL="0" marR="0" lvl="0" indent="0" defTabSz="914400" rtl="0" eaLnBrk="0" fontAlgn="base" latinLnBrk="0" hangingPunct="0">
              <a:spcBef>
                <a:spcPct val="0"/>
              </a:spcBef>
              <a:spcAft>
                <a:spcPts val="600"/>
              </a:spcAft>
              <a:buClrTx/>
              <a:buSzTx/>
              <a:buFontTx/>
              <a:buAutoNum type="arabicPeriod" startAt="3"/>
              <a:tabLst/>
            </a:pPr>
            <a:r>
              <a:rPr kumimoji="0" lang="en-US" altLang="en-US" sz="1000" b="1" i="0" u="none" strike="noStrike" cap="none" normalizeH="0" baseline="0">
                <a:ln>
                  <a:noFill/>
                </a:ln>
                <a:effectLst/>
                <a:latin typeface="Söhne"/>
              </a:rPr>
              <a:t>User Role Management</a:t>
            </a:r>
            <a:r>
              <a:rPr kumimoji="0" lang="en-US" altLang="en-US" sz="1000" b="0" i="0" u="none" strike="noStrike" cap="none" normalizeH="0" baseline="0">
                <a:ln>
                  <a:noFill/>
                </a:ln>
                <a:effectLst/>
                <a:latin typeface="Söhne"/>
              </a:rPr>
              <a:t>: This objective pertains to the ability to define, assign, and manage the access and privileges of different users within the system. The dashboard should provide tools to create roles, set permissions, and oversee user activity. Effective user role management ensures that individuals have the appropriate level of access to perform their jobs, enhancing security and operational integrity.</a:t>
            </a:r>
          </a:p>
          <a:p>
            <a:pPr marL="0" marR="0" lvl="0" indent="0" defTabSz="914400" rtl="0" eaLnBrk="0" fontAlgn="base" latinLnBrk="0" hangingPunct="0">
              <a:spcBef>
                <a:spcPct val="0"/>
              </a:spcBef>
              <a:spcAft>
                <a:spcPts val="600"/>
              </a:spcAft>
              <a:buClrTx/>
              <a:buSzTx/>
              <a:buFontTx/>
              <a:buAutoNum type="arabicPeriod" startAt="4"/>
              <a:tabLst/>
            </a:pPr>
            <a:r>
              <a:rPr kumimoji="0" lang="en-US" altLang="en-US" sz="1000" b="1" i="0" u="none" strike="noStrike" cap="none" normalizeH="0" baseline="0">
                <a:ln>
                  <a:noFill/>
                </a:ln>
                <a:effectLst/>
                <a:latin typeface="Söhne"/>
              </a:rPr>
              <a:t>Inventory Control</a:t>
            </a:r>
            <a:r>
              <a:rPr kumimoji="0" lang="en-US" altLang="en-US" sz="1000" b="0" i="0" u="none" strike="noStrike" cap="none" normalizeH="0" baseline="0">
                <a:ln>
                  <a:noFill/>
                </a:ln>
                <a:effectLst/>
                <a:latin typeface="Söhne"/>
              </a:rPr>
              <a:t>: For systems that involve inventory management, the dashboard is tasked with providing a real-time view of inventory levels, tracking stock movements, and predicting inventory needs. It should facilitate order management, stock replenishment, and the identification of trends or issues related to inventory, such as overstock or understock situations.</a:t>
            </a:r>
          </a:p>
          <a:p>
            <a:pPr marL="0" marR="0" lvl="0" indent="0"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a:ln>
                  <a:noFill/>
                </a:ln>
                <a:effectLst/>
                <a:latin typeface="Söhne"/>
              </a:rPr>
              <a:t>Each of these objectives contributes to the overall goal of the admin dashboard: to empower administrators with the ability to efficiently oversee and manage the system, ensuring that it runs smoothly, securely, and in line with organizational goals.</a:t>
            </a:r>
          </a:p>
          <a:p>
            <a:pPr marL="0" marR="0" lvl="0" indent="0" defTabSz="914400" rtl="0" eaLnBrk="0" fontAlgn="base" latinLnBrk="0" hangingPunct="0">
              <a:spcBef>
                <a:spcPct val="0"/>
              </a:spcBef>
              <a:spcAft>
                <a:spcPts val="600"/>
              </a:spcAft>
              <a:buClrTx/>
              <a:buSzTx/>
              <a:buFontTx/>
              <a:buNone/>
              <a:tabLst/>
            </a:pPr>
            <a:br>
              <a:rPr kumimoji="0" lang="en-US" altLang="en-US" sz="1000" b="0" i="0" u="none" strike="noStrike" cap="none" normalizeH="0" baseline="0">
                <a:ln>
                  <a:noFill/>
                </a:ln>
                <a:effectLst/>
                <a:latin typeface="Söhne"/>
              </a:rPr>
            </a:br>
            <a:endParaRPr kumimoji="0" lang="en-US" altLang="en-US" sz="1000"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2874021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1928-7185-788C-08A4-5A0D72E1F0C4}"/>
              </a:ext>
            </a:extLst>
          </p:cNvPr>
          <p:cNvSpPr>
            <a:spLocks noGrp="1"/>
          </p:cNvSpPr>
          <p:nvPr>
            <p:ph type="title"/>
          </p:nvPr>
        </p:nvSpPr>
        <p:spPr/>
        <p:txBody>
          <a:bodyPr/>
          <a:lstStyle/>
          <a:p>
            <a:r>
              <a:rPr lang="en-IN" b="1" i="0" dirty="0">
                <a:effectLst/>
                <a:latin typeface="Söhne"/>
              </a:rPr>
              <a:t>Dashboard Overview</a:t>
            </a:r>
            <a:br>
              <a:rPr lang="en-IN" b="1" i="0" dirty="0">
                <a:effectLst/>
                <a:latin typeface="Söhne"/>
              </a:rPr>
            </a:br>
            <a:endParaRPr lang="en-IN" dirty="0"/>
          </a:p>
        </p:txBody>
      </p:sp>
      <p:pic>
        <p:nvPicPr>
          <p:cNvPr id="5" name="Content Placeholder 4">
            <a:extLst>
              <a:ext uri="{FF2B5EF4-FFF2-40B4-BE49-F238E27FC236}">
                <a16:creationId xmlns:a16="http://schemas.microsoft.com/office/drawing/2014/main" id="{64635F11-AF09-02B0-BD1E-D06000D0F0E9}"/>
              </a:ext>
            </a:extLst>
          </p:cNvPr>
          <p:cNvPicPr>
            <a:picLocks noGrp="1" noChangeAspect="1"/>
          </p:cNvPicPr>
          <p:nvPr>
            <p:ph idx="1"/>
          </p:nvPr>
        </p:nvPicPr>
        <p:blipFill>
          <a:blip r:embed="rId2"/>
          <a:stretch>
            <a:fillRect/>
          </a:stretch>
        </p:blipFill>
        <p:spPr>
          <a:xfrm>
            <a:off x="1648018" y="1825625"/>
            <a:ext cx="8895964" cy="4351338"/>
          </a:xfrm>
        </p:spPr>
      </p:pic>
    </p:spTree>
    <p:extLst>
      <p:ext uri="{BB962C8B-B14F-4D97-AF65-F5344CB8AC3E}">
        <p14:creationId xmlns:p14="http://schemas.microsoft.com/office/powerpoint/2010/main" val="195076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07F975-465D-5971-A56D-1B60BA65BD42}"/>
              </a:ext>
            </a:extLst>
          </p:cNvPr>
          <p:cNvSpPr>
            <a:spLocks noGrp="1"/>
          </p:cNvSpPr>
          <p:nvPr>
            <p:ph type="title"/>
          </p:nvPr>
        </p:nvSpPr>
        <p:spPr>
          <a:xfrm>
            <a:off x="1115568" y="548640"/>
            <a:ext cx="10168128" cy="1179576"/>
          </a:xfrm>
        </p:spPr>
        <p:txBody>
          <a:bodyPr>
            <a:normAutofit/>
          </a:bodyPr>
          <a:lstStyle/>
          <a:p>
            <a:r>
              <a:rPr lang="en-IN" sz="3700" b="1" i="0" dirty="0">
                <a:effectLst/>
                <a:latin typeface="Söhne"/>
              </a:rPr>
              <a:t>User Roles and Permissions</a:t>
            </a:r>
            <a:br>
              <a:rPr lang="en-IN" sz="3700" b="1" i="0" dirty="0">
                <a:effectLst/>
                <a:latin typeface="Söhne"/>
              </a:rPr>
            </a:br>
            <a:endParaRPr lang="en-IN" sz="3700" dirty="0"/>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CD7E3082-FB0B-DC3C-F9B9-BA61F508A014}"/>
              </a:ext>
            </a:extLst>
          </p:cNvPr>
          <p:cNvPicPr>
            <a:picLocks noGrp="1" noChangeAspect="1"/>
          </p:cNvPicPr>
          <p:nvPr>
            <p:ph idx="1"/>
          </p:nvPr>
        </p:nvPicPr>
        <p:blipFill>
          <a:blip r:embed="rId2"/>
          <a:stretch>
            <a:fillRect/>
          </a:stretch>
        </p:blipFill>
        <p:spPr>
          <a:xfrm>
            <a:off x="6243638" y="2478024"/>
            <a:ext cx="5040312" cy="3562558"/>
          </a:xfrm>
        </p:spPr>
      </p:pic>
      <p:pic>
        <p:nvPicPr>
          <p:cNvPr id="7" name="Picture 6">
            <a:extLst>
              <a:ext uri="{FF2B5EF4-FFF2-40B4-BE49-F238E27FC236}">
                <a16:creationId xmlns:a16="http://schemas.microsoft.com/office/drawing/2014/main" id="{2E9E3A4B-61AE-964C-D6C6-FE750FE22D2B}"/>
              </a:ext>
            </a:extLst>
          </p:cNvPr>
          <p:cNvPicPr>
            <a:picLocks noChangeAspect="1"/>
          </p:cNvPicPr>
          <p:nvPr/>
        </p:nvPicPr>
        <p:blipFill>
          <a:blip r:embed="rId3"/>
          <a:stretch>
            <a:fillRect/>
          </a:stretch>
        </p:blipFill>
        <p:spPr>
          <a:xfrm>
            <a:off x="498834" y="2478023"/>
            <a:ext cx="5253982" cy="3562557"/>
          </a:xfrm>
          <a:prstGeom prst="rect">
            <a:avLst/>
          </a:prstGeom>
        </p:spPr>
      </p:pic>
    </p:spTree>
    <p:extLst>
      <p:ext uri="{BB962C8B-B14F-4D97-AF65-F5344CB8AC3E}">
        <p14:creationId xmlns:p14="http://schemas.microsoft.com/office/powerpoint/2010/main" val="279697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45F0-9845-F96E-2E0F-183A8CBC9F40}"/>
              </a:ext>
            </a:extLst>
          </p:cNvPr>
          <p:cNvSpPr>
            <a:spLocks noGrp="1"/>
          </p:cNvSpPr>
          <p:nvPr>
            <p:ph type="title"/>
          </p:nvPr>
        </p:nvSpPr>
        <p:spPr/>
        <p:txBody>
          <a:bodyPr/>
          <a:lstStyle/>
          <a:p>
            <a:r>
              <a:rPr lang="en-IN" sz="4400" b="1" i="0" dirty="0">
                <a:effectLst/>
                <a:latin typeface="Söhne"/>
              </a:rPr>
              <a:t>User Roles and Permissions</a:t>
            </a:r>
            <a:br>
              <a:rPr lang="en-IN" sz="4400" b="1" i="0" dirty="0">
                <a:effectLst/>
                <a:latin typeface="Söhne"/>
              </a:rPr>
            </a:br>
            <a:endParaRPr lang="en-IN" dirty="0"/>
          </a:p>
        </p:txBody>
      </p:sp>
      <p:pic>
        <p:nvPicPr>
          <p:cNvPr id="5" name="Content Placeholder 4">
            <a:extLst>
              <a:ext uri="{FF2B5EF4-FFF2-40B4-BE49-F238E27FC236}">
                <a16:creationId xmlns:a16="http://schemas.microsoft.com/office/drawing/2014/main" id="{54FCA4C7-B099-4DEF-E4DA-49A754EDCF17}"/>
              </a:ext>
            </a:extLst>
          </p:cNvPr>
          <p:cNvPicPr>
            <a:picLocks noGrp="1" noChangeAspect="1"/>
          </p:cNvPicPr>
          <p:nvPr>
            <p:ph idx="1"/>
          </p:nvPr>
        </p:nvPicPr>
        <p:blipFill>
          <a:blip r:embed="rId2"/>
          <a:stretch>
            <a:fillRect/>
          </a:stretch>
        </p:blipFill>
        <p:spPr>
          <a:xfrm>
            <a:off x="1596592" y="1825625"/>
            <a:ext cx="8998815" cy="4351338"/>
          </a:xfrm>
        </p:spPr>
      </p:pic>
    </p:spTree>
    <p:extLst>
      <p:ext uri="{BB962C8B-B14F-4D97-AF65-F5344CB8AC3E}">
        <p14:creationId xmlns:p14="http://schemas.microsoft.com/office/powerpoint/2010/main" val="1956811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79439-96CE-5B8E-C733-C4BACC182515}"/>
              </a:ext>
            </a:extLst>
          </p:cNvPr>
          <p:cNvSpPr>
            <a:spLocks noGrp="1"/>
          </p:cNvSpPr>
          <p:nvPr>
            <p:ph type="title"/>
          </p:nvPr>
        </p:nvSpPr>
        <p:spPr>
          <a:xfrm>
            <a:off x="686834" y="1153572"/>
            <a:ext cx="3200400" cy="4461163"/>
          </a:xfrm>
        </p:spPr>
        <p:txBody>
          <a:bodyPr>
            <a:normAutofit/>
          </a:bodyPr>
          <a:lstStyle/>
          <a:p>
            <a:r>
              <a:rPr lang="en-IN" sz="4100" b="1" i="0" dirty="0">
                <a:solidFill>
                  <a:srgbClr val="FFFFFF"/>
                </a:solidFill>
                <a:effectLst/>
                <a:latin typeface="Söhne"/>
              </a:rPr>
              <a:t>Category Management</a:t>
            </a:r>
            <a:br>
              <a:rPr lang="en-IN" sz="4100" b="1" i="0" dirty="0">
                <a:solidFill>
                  <a:srgbClr val="FFFFFF"/>
                </a:solidFill>
                <a:effectLst/>
                <a:latin typeface="Söhne"/>
              </a:rPr>
            </a:br>
            <a:endParaRPr lang="en-IN" sz="41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51AFA4D-49A7-780B-9124-2174CC494B58}"/>
              </a:ext>
            </a:extLst>
          </p:cNvPr>
          <p:cNvSpPr>
            <a:spLocks noGrp="1"/>
          </p:cNvSpPr>
          <p:nvPr>
            <p:ph idx="1"/>
          </p:nvPr>
        </p:nvSpPr>
        <p:spPr>
          <a:xfrm>
            <a:off x="4447308" y="591344"/>
            <a:ext cx="6906491" cy="5585619"/>
          </a:xfrm>
        </p:spPr>
        <p:txBody>
          <a:bodyPr anchor="ctr">
            <a:normAutofit/>
          </a:bodyPr>
          <a:lstStyle/>
          <a:p>
            <a:pPr>
              <a:buFont typeface="+mj-lt"/>
              <a:buAutoNum type="arabicPeriod"/>
            </a:pPr>
            <a:r>
              <a:rPr lang="en-US" sz="1100" b="1" i="0">
                <a:effectLst/>
                <a:latin typeface="Söhne"/>
              </a:rPr>
              <a:t>Category Listing</a:t>
            </a:r>
            <a:r>
              <a:rPr lang="en-US" sz="1100" b="0" i="0">
                <a:effectLst/>
                <a:latin typeface="Söhne"/>
              </a:rPr>
              <a:t>: The dashboard displays a list or table of existing categories, often with the ability to sort or filter them by various criteria such as name, date created, status, or other relevant attributes.</a:t>
            </a:r>
          </a:p>
          <a:p>
            <a:pPr>
              <a:buFont typeface="+mj-lt"/>
              <a:buAutoNum type="arabicPeriod"/>
            </a:pPr>
            <a:r>
              <a:rPr lang="en-US" sz="1100" b="1" i="0">
                <a:effectLst/>
                <a:latin typeface="Söhne"/>
              </a:rPr>
              <a:t>Add New Category</a:t>
            </a:r>
            <a:r>
              <a:rPr lang="en-US" sz="1100" b="0" i="0">
                <a:effectLst/>
                <a:latin typeface="Söhne"/>
              </a:rPr>
              <a:t>: Administrators can add new categories by entering details such as category name, description, and any specific attributes related to the category. There might also be options to upload images or select a parent category for hierarchical structuring.</a:t>
            </a:r>
          </a:p>
          <a:p>
            <a:pPr>
              <a:buFont typeface="+mj-lt"/>
              <a:buAutoNum type="arabicPeriod"/>
            </a:pPr>
            <a:r>
              <a:rPr lang="en-US" sz="1100" b="1" i="0">
                <a:effectLst/>
                <a:latin typeface="Söhne"/>
              </a:rPr>
              <a:t>Edit Categories</a:t>
            </a:r>
            <a:r>
              <a:rPr lang="en-US" sz="1100" b="0" i="0">
                <a:effectLst/>
                <a:latin typeface="Söhne"/>
              </a:rPr>
              <a:t>: Each category listed in the dashboard usually has an edit option. This allows administrators to modify category details, such as renaming the category or changing its attributes. Some systems allow bulk editing of categories for efficiency.</a:t>
            </a:r>
          </a:p>
          <a:p>
            <a:pPr>
              <a:buFont typeface="+mj-lt"/>
              <a:buAutoNum type="arabicPeriod"/>
            </a:pPr>
            <a:r>
              <a:rPr lang="en-US" sz="1100" b="1" i="0">
                <a:effectLst/>
                <a:latin typeface="Söhne"/>
              </a:rPr>
              <a:t>Delete Categories</a:t>
            </a:r>
            <a:r>
              <a:rPr lang="en-US" sz="1100" b="0" i="0">
                <a:effectLst/>
                <a:latin typeface="Söhne"/>
              </a:rPr>
              <a:t>: Administrators can remove categories that are no longer needed. The dashboard might provide warnings or prompts if deleting a category could affect linked items or content.</a:t>
            </a:r>
          </a:p>
          <a:p>
            <a:pPr>
              <a:buFont typeface="+mj-lt"/>
              <a:buAutoNum type="arabicPeriod"/>
            </a:pPr>
            <a:r>
              <a:rPr lang="en-US" sz="1100" b="1" i="0">
                <a:effectLst/>
                <a:latin typeface="Söhne"/>
              </a:rPr>
              <a:t>Assigning Items to Categories</a:t>
            </a:r>
            <a:r>
              <a:rPr lang="en-US" sz="1100" b="0" i="0">
                <a:effectLst/>
                <a:latin typeface="Söhne"/>
              </a:rPr>
              <a:t>: The dashboard typically allows for items (like products or articles) to be assigned to one or more categories, facilitating organization and retrieval. This could be done individually or in bulk through an upload process or selection tools.</a:t>
            </a:r>
          </a:p>
          <a:p>
            <a:pPr>
              <a:buFont typeface="+mj-lt"/>
              <a:buAutoNum type="arabicPeriod"/>
            </a:pPr>
            <a:r>
              <a:rPr lang="en-US" sz="1100" b="1" i="0">
                <a:effectLst/>
                <a:latin typeface="Söhne"/>
              </a:rPr>
              <a:t>Hierarchy Management</a:t>
            </a:r>
            <a:r>
              <a:rPr lang="en-US" sz="1100" b="0" i="0">
                <a:effectLst/>
                <a:latin typeface="Söhne"/>
              </a:rPr>
              <a:t>: In more complex systems, categories can have subcategories, creating a hierarchy. The dashboard allows the management of these relationships, enabling administrators to structure the categories in a tree-like fashion.</a:t>
            </a:r>
          </a:p>
          <a:p>
            <a:pPr>
              <a:buFont typeface="+mj-lt"/>
              <a:buAutoNum type="arabicPeriod"/>
            </a:pPr>
            <a:r>
              <a:rPr lang="en-US" sz="1100" b="1" i="0">
                <a:effectLst/>
                <a:latin typeface="Söhne"/>
              </a:rPr>
              <a:t>Permissions and Access Control</a:t>
            </a:r>
            <a:r>
              <a:rPr lang="en-US" sz="1100" b="0" i="0">
                <a:effectLst/>
                <a:latin typeface="Söhne"/>
              </a:rPr>
              <a:t>: Depending on the system, managing categories may involve setting permissions for who can create, edit, or delete categories. This is part of user role management within the dashboard.</a:t>
            </a:r>
          </a:p>
          <a:p>
            <a:pPr>
              <a:buFont typeface="+mj-lt"/>
              <a:buAutoNum type="arabicPeriod"/>
            </a:pPr>
            <a:r>
              <a:rPr lang="en-US" sz="1100" b="1" i="0">
                <a:effectLst/>
                <a:latin typeface="Söhne"/>
              </a:rPr>
              <a:t>Integration with Other Modules</a:t>
            </a:r>
            <a:r>
              <a:rPr lang="en-US" sz="1100" b="0" i="0">
                <a:effectLst/>
                <a:latin typeface="Söhne"/>
              </a:rPr>
              <a:t>: Category management is often integrated with other dashboard modules, such as reporting, to filter data by category, or inventory management, to monitor stock levels by category.</a:t>
            </a:r>
          </a:p>
          <a:p>
            <a:pPr>
              <a:buFont typeface="+mj-lt"/>
              <a:buAutoNum type="arabicPeriod"/>
            </a:pPr>
            <a:r>
              <a:rPr lang="en-US" sz="1100" b="1" i="0">
                <a:effectLst/>
                <a:latin typeface="Söhne"/>
              </a:rPr>
              <a:t>Bulk Operations</a:t>
            </a:r>
            <a:r>
              <a:rPr lang="en-US" sz="1100" b="0" i="0">
                <a:effectLst/>
                <a:latin typeface="Söhne"/>
              </a:rPr>
              <a:t>: For efficiency, dashboards often allow bulk operations on categories, such as importing/exporting category data, bulk editing, or updating category assignments for multiple items at once.</a:t>
            </a:r>
          </a:p>
          <a:p>
            <a:pPr>
              <a:buFont typeface="+mj-lt"/>
              <a:buAutoNum type="arabicPeriod"/>
            </a:pPr>
            <a:r>
              <a:rPr lang="en-US" sz="1100" b="1" i="0">
                <a:effectLst/>
                <a:latin typeface="Söhne"/>
              </a:rPr>
              <a:t>Search and Filter</a:t>
            </a:r>
            <a:r>
              <a:rPr lang="en-US" sz="1100" b="0" i="0">
                <a:effectLst/>
                <a:latin typeface="Söhne"/>
              </a:rPr>
              <a:t>: Advanced dashboards provide a search and filter mechanism to quickly find categories or group them based on various parameters.</a:t>
            </a:r>
          </a:p>
          <a:p>
            <a:endParaRPr lang="en-IN" sz="1100"/>
          </a:p>
        </p:txBody>
      </p:sp>
    </p:spTree>
    <p:extLst>
      <p:ext uri="{BB962C8B-B14F-4D97-AF65-F5344CB8AC3E}">
        <p14:creationId xmlns:p14="http://schemas.microsoft.com/office/powerpoint/2010/main" val="3325851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F84BA-573E-663A-7137-F7C1550C468A}"/>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i="0" kern="1200">
                <a:solidFill>
                  <a:schemeClr val="tx1"/>
                </a:solidFill>
                <a:effectLst/>
                <a:latin typeface="+mj-lt"/>
                <a:ea typeface="+mj-ea"/>
                <a:cs typeface="+mj-cs"/>
              </a:rPr>
              <a:t>Category</a:t>
            </a:r>
            <a:endParaRPr lang="en-US" sz="4800" kern="120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66BD2C7-1EFD-C0EA-A787-8D6B8D5AEF84}"/>
              </a:ext>
            </a:extLst>
          </p:cNvPr>
          <p:cNvPicPr>
            <a:picLocks noGrp="1" noChangeAspect="1"/>
          </p:cNvPicPr>
          <p:nvPr>
            <p:ph idx="1"/>
          </p:nvPr>
        </p:nvPicPr>
        <p:blipFill>
          <a:blip r:embed="rId2"/>
          <a:stretch>
            <a:fillRect/>
          </a:stretch>
        </p:blipFill>
        <p:spPr>
          <a:xfrm>
            <a:off x="2008098" y="2290936"/>
            <a:ext cx="8163612" cy="3959352"/>
          </a:xfrm>
          <a:prstGeom prst="rect">
            <a:avLst/>
          </a:prstGeom>
        </p:spPr>
      </p:pic>
    </p:spTree>
    <p:extLst>
      <p:ext uri="{BB962C8B-B14F-4D97-AF65-F5344CB8AC3E}">
        <p14:creationId xmlns:p14="http://schemas.microsoft.com/office/powerpoint/2010/main" val="1087806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91A743-9FF9-0AEC-2D3E-C75FFB2D1281}"/>
              </a:ext>
            </a:extLst>
          </p:cNvPr>
          <p:cNvSpPr>
            <a:spLocks noGrp="1"/>
          </p:cNvSpPr>
          <p:nvPr>
            <p:ph type="title"/>
          </p:nvPr>
        </p:nvSpPr>
        <p:spPr>
          <a:xfrm>
            <a:off x="838200" y="365125"/>
            <a:ext cx="10515600" cy="1325563"/>
          </a:xfrm>
        </p:spPr>
        <p:txBody>
          <a:bodyPr>
            <a:normAutofit/>
          </a:bodyPr>
          <a:lstStyle/>
          <a:p>
            <a:r>
              <a:rPr lang="en-IN" sz="4200" b="1" i="0">
                <a:effectLst/>
                <a:latin typeface="Söhne"/>
              </a:rPr>
              <a:t>Subcategory Management</a:t>
            </a:r>
            <a:br>
              <a:rPr lang="en-IN" sz="4200" b="1" i="0">
                <a:effectLst/>
                <a:latin typeface="Söhne"/>
              </a:rPr>
            </a:br>
            <a:endParaRPr lang="en-IN" sz="4200"/>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DC66A-D222-A491-2427-57B4A787D9CA}"/>
              </a:ext>
            </a:extLst>
          </p:cNvPr>
          <p:cNvSpPr>
            <a:spLocks noGrp="1"/>
          </p:cNvSpPr>
          <p:nvPr>
            <p:ph idx="1"/>
          </p:nvPr>
        </p:nvSpPr>
        <p:spPr>
          <a:xfrm>
            <a:off x="838200" y="1752404"/>
            <a:ext cx="10515600" cy="4776216"/>
          </a:xfrm>
        </p:spPr>
        <p:txBody>
          <a:bodyPr>
            <a:noAutofit/>
          </a:bodyPr>
          <a:lstStyle/>
          <a:p>
            <a:pPr>
              <a:buFont typeface="+mj-lt"/>
              <a:buAutoNum type="arabicPeriod"/>
            </a:pPr>
            <a:r>
              <a:rPr lang="en-US" sz="900" b="1" i="0" dirty="0">
                <a:effectLst/>
                <a:latin typeface="Söhne"/>
              </a:rPr>
              <a:t>Creating Subcategories</a:t>
            </a:r>
            <a:r>
              <a:rPr lang="en-US" sz="900" b="0" i="0" dirty="0">
                <a:effectLst/>
                <a:latin typeface="Söhne"/>
              </a:rPr>
              <a:t>:</a:t>
            </a:r>
          </a:p>
          <a:p>
            <a:pPr marL="742950" lvl="1" indent="-285750">
              <a:buFont typeface="+mj-lt"/>
              <a:buAutoNum type="arabicPeriod"/>
            </a:pPr>
            <a:r>
              <a:rPr lang="en-US" sz="900" b="0" i="0" dirty="0">
                <a:effectLst/>
                <a:latin typeface="Söhne"/>
              </a:rPr>
              <a:t>Administrators can create subcategories within a main category to further refine classification. This is often done through a 'Create New' option where the admin selects the parent category from a dropdown menu or through a similar interface.</a:t>
            </a:r>
          </a:p>
          <a:p>
            <a:pPr marL="742950" lvl="1" indent="-285750">
              <a:buFont typeface="+mj-lt"/>
              <a:buAutoNum type="arabicPeriod"/>
            </a:pPr>
            <a:r>
              <a:rPr lang="en-US" sz="900" b="0" i="0" dirty="0">
                <a:effectLst/>
                <a:latin typeface="Söhne"/>
              </a:rPr>
              <a:t>When creating a subcategory, details such as name, description, and any specific attributes or metadata can be added, similar to creating a main category.</a:t>
            </a:r>
          </a:p>
          <a:p>
            <a:pPr>
              <a:buFont typeface="+mj-lt"/>
              <a:buAutoNum type="arabicPeriod"/>
            </a:pPr>
            <a:r>
              <a:rPr lang="en-US" sz="900" b="1" i="0" dirty="0">
                <a:effectLst/>
                <a:latin typeface="Söhne"/>
              </a:rPr>
              <a:t>Hierarchy Visualization</a:t>
            </a:r>
            <a:r>
              <a:rPr lang="en-US" sz="900" b="0" i="0" dirty="0">
                <a:effectLst/>
                <a:latin typeface="Söhne"/>
              </a:rPr>
              <a:t>:</a:t>
            </a:r>
          </a:p>
          <a:p>
            <a:pPr marL="742950" lvl="1" indent="-285750">
              <a:buFont typeface="+mj-lt"/>
              <a:buAutoNum type="arabicPeriod"/>
            </a:pPr>
            <a:r>
              <a:rPr lang="en-US" sz="900" b="0" i="0" dirty="0">
                <a:effectLst/>
                <a:latin typeface="Söhne"/>
              </a:rPr>
              <a:t>The dashboard often provides a visual representation of the category hierarchy, such as a tree view, which shows the relationship between categories and subcategories.</a:t>
            </a:r>
          </a:p>
          <a:p>
            <a:pPr marL="742950" lvl="1" indent="-285750">
              <a:buFont typeface="+mj-lt"/>
              <a:buAutoNum type="arabicPeriod"/>
            </a:pPr>
            <a:r>
              <a:rPr lang="en-US" sz="900" b="0" i="0" dirty="0">
                <a:effectLst/>
                <a:latin typeface="Söhne"/>
              </a:rPr>
              <a:t>This can help administrators understand the structure at a glance and manage it more effectively.</a:t>
            </a:r>
          </a:p>
          <a:p>
            <a:pPr>
              <a:buFont typeface="+mj-lt"/>
              <a:buAutoNum type="arabicPeriod"/>
            </a:pPr>
            <a:r>
              <a:rPr lang="en-US" sz="900" b="1" i="0" dirty="0">
                <a:effectLst/>
                <a:latin typeface="Söhne"/>
              </a:rPr>
              <a:t>Editing Subcategories</a:t>
            </a:r>
            <a:r>
              <a:rPr lang="en-US" sz="900" b="0" i="0" dirty="0">
                <a:effectLst/>
                <a:latin typeface="Söhne"/>
              </a:rPr>
              <a:t>:</a:t>
            </a:r>
          </a:p>
          <a:p>
            <a:pPr marL="742950" lvl="1" indent="-285750">
              <a:buFont typeface="+mj-lt"/>
              <a:buAutoNum type="arabicPeriod"/>
            </a:pPr>
            <a:r>
              <a:rPr lang="en-US" sz="900" b="0" i="0" dirty="0">
                <a:effectLst/>
                <a:latin typeface="Söhne"/>
              </a:rPr>
              <a:t>Admins can edit subcategories to change their name, associated attributes, and their position within the hierarchy (e.g., moving a subcategory to a different parent category).</a:t>
            </a:r>
          </a:p>
          <a:p>
            <a:pPr marL="742950" lvl="1" indent="-285750">
              <a:buFont typeface="+mj-lt"/>
              <a:buAutoNum type="arabicPeriod"/>
            </a:pPr>
            <a:r>
              <a:rPr lang="en-US" sz="900" b="0" i="0" dirty="0">
                <a:effectLst/>
                <a:latin typeface="Söhne"/>
              </a:rPr>
              <a:t>Edits may also include changes to the access permissions for the subcategory if the system uses role-based access control.</a:t>
            </a:r>
          </a:p>
          <a:p>
            <a:pPr>
              <a:buFont typeface="+mj-lt"/>
              <a:buAutoNum type="arabicPeriod"/>
            </a:pPr>
            <a:r>
              <a:rPr lang="en-US" sz="900" b="1" i="0" dirty="0">
                <a:effectLst/>
                <a:latin typeface="Söhne"/>
              </a:rPr>
              <a:t>Assigning Items to Subcategories</a:t>
            </a:r>
            <a:r>
              <a:rPr lang="en-US" sz="900" b="0" i="0" dirty="0">
                <a:effectLst/>
                <a:latin typeface="Söhne"/>
              </a:rPr>
              <a:t>:</a:t>
            </a:r>
          </a:p>
          <a:p>
            <a:pPr marL="742950" lvl="1" indent="-285750">
              <a:buFont typeface="+mj-lt"/>
              <a:buAutoNum type="arabicPeriod"/>
            </a:pPr>
            <a:r>
              <a:rPr lang="en-US" sz="900" b="0" i="0" dirty="0">
                <a:effectLst/>
                <a:latin typeface="Söhne"/>
              </a:rPr>
              <a:t>Items or content can be assigned to specific subcategories either individually or in bulk.</a:t>
            </a:r>
          </a:p>
          <a:p>
            <a:pPr marL="742950" lvl="1" indent="-285750">
              <a:buFont typeface="+mj-lt"/>
              <a:buAutoNum type="arabicPeriod"/>
            </a:pPr>
            <a:r>
              <a:rPr lang="en-US" sz="900" b="0" i="0" dirty="0">
                <a:effectLst/>
                <a:latin typeface="Söhne"/>
              </a:rPr>
              <a:t>Assignment can be part of the item creation process or done through an edit function for existing items.</a:t>
            </a:r>
          </a:p>
          <a:p>
            <a:pPr>
              <a:buFont typeface="+mj-lt"/>
              <a:buAutoNum type="arabicPeriod"/>
            </a:pPr>
            <a:r>
              <a:rPr lang="en-US" sz="900" b="1" i="0" dirty="0">
                <a:effectLst/>
                <a:latin typeface="Söhne"/>
              </a:rPr>
              <a:t>Sorting and Ordering</a:t>
            </a:r>
            <a:r>
              <a:rPr lang="en-US" sz="900" b="0" i="0" dirty="0">
                <a:effectLst/>
                <a:latin typeface="Söhne"/>
              </a:rPr>
              <a:t>:</a:t>
            </a:r>
          </a:p>
          <a:p>
            <a:pPr marL="742950" lvl="1" indent="-285750">
              <a:buFont typeface="+mj-lt"/>
              <a:buAutoNum type="arabicPeriod"/>
            </a:pPr>
            <a:r>
              <a:rPr lang="en-US" sz="900" b="0" i="0" dirty="0">
                <a:effectLst/>
                <a:latin typeface="Söhne"/>
              </a:rPr>
              <a:t>Dashboards may allow the reordering of subcategories for display purposes. For example, admins might order subcategories by popularity, alphabetically, or manually based on strategic importance.</a:t>
            </a:r>
          </a:p>
          <a:p>
            <a:pPr>
              <a:buFont typeface="+mj-lt"/>
              <a:buAutoNum type="arabicPeriod"/>
            </a:pPr>
            <a:r>
              <a:rPr lang="en-US" sz="900" b="1" i="0" dirty="0">
                <a:effectLst/>
                <a:latin typeface="Söhne"/>
              </a:rPr>
              <a:t>Deletion and Merging</a:t>
            </a:r>
            <a:r>
              <a:rPr lang="en-US" sz="900" b="0" i="0" dirty="0">
                <a:effectLst/>
                <a:latin typeface="Söhne"/>
              </a:rPr>
              <a:t>:</a:t>
            </a:r>
          </a:p>
          <a:p>
            <a:pPr marL="742950" lvl="1" indent="-285750">
              <a:buFont typeface="+mj-lt"/>
              <a:buAutoNum type="arabicPeriod"/>
            </a:pPr>
            <a:r>
              <a:rPr lang="en-US" sz="900" b="0" i="0" dirty="0">
                <a:effectLst/>
                <a:latin typeface="Söhne"/>
              </a:rPr>
              <a:t>When a subcategory is no longer needed, it can be deleted. The dashboard will typically provide prompts or warnings about the items that will be affected.</a:t>
            </a:r>
          </a:p>
          <a:p>
            <a:pPr marL="742950" lvl="1" indent="-285750">
              <a:buFont typeface="+mj-lt"/>
              <a:buAutoNum type="arabicPeriod"/>
            </a:pPr>
            <a:r>
              <a:rPr lang="en-US" sz="900" b="0" i="0" dirty="0">
                <a:effectLst/>
                <a:latin typeface="Söhne"/>
              </a:rPr>
              <a:t>Subcategories can sometimes be merged, a feature that consolidates two or more subcategories into one, with items being re-categorized accordingly.</a:t>
            </a:r>
          </a:p>
          <a:p>
            <a:pPr>
              <a:buFont typeface="+mj-lt"/>
              <a:buAutoNum type="arabicPeriod"/>
            </a:pPr>
            <a:r>
              <a:rPr lang="en-US" sz="900" b="1" i="0" dirty="0">
                <a:effectLst/>
                <a:latin typeface="Söhne"/>
              </a:rPr>
              <a:t>Integration with Search and Filtering</a:t>
            </a:r>
            <a:r>
              <a:rPr lang="en-US" sz="900" b="0" i="0" dirty="0">
                <a:effectLst/>
                <a:latin typeface="Söhne"/>
              </a:rPr>
              <a:t>:</a:t>
            </a:r>
          </a:p>
          <a:p>
            <a:pPr marL="742950" lvl="1" indent="-285750">
              <a:buFont typeface="+mj-lt"/>
              <a:buAutoNum type="arabicPeriod"/>
            </a:pPr>
            <a:r>
              <a:rPr lang="en-US" sz="900" b="0" i="0" dirty="0">
                <a:effectLst/>
                <a:latin typeface="Söhne"/>
              </a:rPr>
              <a:t>The dashboard’s search and filter functions will generally include subcategories as parameters, making it easier to manage or find specific subsets of items or content.</a:t>
            </a:r>
          </a:p>
          <a:p>
            <a:pPr>
              <a:buFont typeface="+mj-lt"/>
              <a:buAutoNum type="arabicPeriod"/>
            </a:pPr>
            <a:r>
              <a:rPr lang="en-US" sz="900" b="1" i="0" dirty="0">
                <a:effectLst/>
                <a:latin typeface="Söhne"/>
              </a:rPr>
              <a:t>Consistency Checks</a:t>
            </a:r>
            <a:r>
              <a:rPr lang="en-US" sz="900" b="0" i="0" dirty="0">
                <a:effectLst/>
                <a:latin typeface="Söhne"/>
              </a:rPr>
              <a:t>:</a:t>
            </a:r>
          </a:p>
          <a:p>
            <a:pPr>
              <a:buFont typeface="Arial" panose="020B0604020202020204" pitchFamily="34" charset="0"/>
              <a:buChar char="•"/>
            </a:pPr>
            <a:r>
              <a:rPr lang="en-US" sz="900" b="0" i="0" dirty="0">
                <a:effectLst/>
                <a:latin typeface="Söhne"/>
              </a:rPr>
              <a:t>To prevent issues such as orphaned items (items that no longer have an associated category), the dashboard may include consistency checks or housekeeping functions that administrators can run when restructuring categories and subcategories.</a:t>
            </a:r>
          </a:p>
          <a:p>
            <a:pPr marL="0" indent="0">
              <a:buNone/>
            </a:pPr>
            <a:endParaRPr lang="en-IN" sz="900" dirty="0"/>
          </a:p>
        </p:txBody>
      </p:sp>
    </p:spTree>
    <p:extLst>
      <p:ext uri="{BB962C8B-B14F-4D97-AF65-F5344CB8AC3E}">
        <p14:creationId xmlns:p14="http://schemas.microsoft.com/office/powerpoint/2010/main" val="3196720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1850</Words>
  <Application>Microsoft Office PowerPoint</Application>
  <PresentationFormat>Widescreen</PresentationFormat>
  <Paragraphs>98</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Söhne</vt:lpstr>
      <vt:lpstr>Office Theme</vt:lpstr>
      <vt:lpstr>Comprehensive Admin Dashboard for E-Commerce</vt:lpstr>
      <vt:lpstr>Introduction </vt:lpstr>
      <vt:lpstr>Objective </vt:lpstr>
      <vt:lpstr>Dashboard Overview </vt:lpstr>
      <vt:lpstr>User Roles and Permissions </vt:lpstr>
      <vt:lpstr>User Roles and Permissions </vt:lpstr>
      <vt:lpstr>Category Management </vt:lpstr>
      <vt:lpstr>Category</vt:lpstr>
      <vt:lpstr>Subcategory Management </vt:lpstr>
      <vt:lpstr>Subcategory</vt:lpstr>
      <vt:lpstr>Merchant User Management </vt:lpstr>
      <vt:lpstr>Staff User Management </vt:lpstr>
      <vt:lpstr>Database Overview</vt:lpstr>
      <vt:lpstr>UML Diagram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Admin Dashboard for E-Commerce</dc:title>
  <dc:creator>Sandeepsubbiah Selvakumar</dc:creator>
  <cp:lastModifiedBy>Sandeep Subbiah Selvakumar</cp:lastModifiedBy>
  <cp:revision>23</cp:revision>
  <dcterms:created xsi:type="dcterms:W3CDTF">2023-11-04T00:38:50Z</dcterms:created>
  <dcterms:modified xsi:type="dcterms:W3CDTF">2023-11-04T02:13:29Z</dcterms:modified>
</cp:coreProperties>
</file>